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9"/>
  </p:notesMasterIdLst>
  <p:handoutMasterIdLst>
    <p:handoutMasterId r:id="rId40"/>
  </p:handoutMasterIdLst>
  <p:sldIdLst>
    <p:sldId id="854" r:id="rId5"/>
    <p:sldId id="1259" r:id="rId6"/>
    <p:sldId id="1030" r:id="rId7"/>
    <p:sldId id="1031" r:id="rId8"/>
    <p:sldId id="1212" r:id="rId9"/>
    <p:sldId id="1213" r:id="rId10"/>
    <p:sldId id="678" r:id="rId11"/>
    <p:sldId id="587" r:id="rId12"/>
    <p:sldId id="590" r:id="rId13"/>
    <p:sldId id="1253" r:id="rId14"/>
    <p:sldId id="591" r:id="rId15"/>
    <p:sldId id="1252" r:id="rId16"/>
    <p:sldId id="1244" r:id="rId17"/>
    <p:sldId id="1243" r:id="rId18"/>
    <p:sldId id="1246" r:id="rId19"/>
    <p:sldId id="798" r:id="rId20"/>
    <p:sldId id="799" r:id="rId21"/>
    <p:sldId id="800" r:id="rId22"/>
    <p:sldId id="801" r:id="rId23"/>
    <p:sldId id="802" r:id="rId24"/>
    <p:sldId id="641" r:id="rId25"/>
    <p:sldId id="642" r:id="rId26"/>
    <p:sldId id="639" r:id="rId27"/>
    <p:sldId id="640" r:id="rId28"/>
    <p:sldId id="635" r:id="rId29"/>
    <p:sldId id="661" r:id="rId30"/>
    <p:sldId id="807" r:id="rId31"/>
    <p:sldId id="1254" r:id="rId32"/>
    <p:sldId id="690" r:id="rId33"/>
    <p:sldId id="691" r:id="rId34"/>
    <p:sldId id="1255" r:id="rId35"/>
    <p:sldId id="1256" r:id="rId36"/>
    <p:sldId id="1257" r:id="rId37"/>
    <p:sldId id="1258" r:id="rId3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171"/>
    <p:restoredTop sz="97103"/>
  </p:normalViewPr>
  <p:slideViewPr>
    <p:cSldViewPr snapToObjects="1">
      <p:cViewPr varScale="1">
        <p:scale>
          <a:sx n="220" d="100"/>
          <a:sy n="220" d="100"/>
        </p:scale>
        <p:origin x="488" y="11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a:solidFill>
                <a:srgbClr val="FF0000"/>
              </a:solidFill>
              <a:effectLst>
                <a:outerShdw blurRad="38100" dist="38100" dir="2700000" algn="tl">
                  <a:srgbClr val="000000">
                    <a:alpha val="43137"/>
                  </a:srgbClr>
                </a:outerShdw>
              </a:effectLst>
              <a:latin typeface="Stencil" pitchFamily="82" charset="0"/>
            </a:rPr>
            <a:t>A</a:t>
          </a:r>
          <a:r>
            <a:rPr lang="en-US" sz="5800" b="0" dirty="0">
              <a:solidFill>
                <a:srgbClr val="00B050"/>
              </a:solidFill>
              <a:effectLst>
                <a:outerShdw blurRad="38100" dist="38100" dir="2700000" algn="tl">
                  <a:srgbClr val="000000">
                    <a:alpha val="43137"/>
                  </a:srgbClr>
                </a:outerShdw>
              </a:effectLst>
              <a:latin typeface="Stencil" pitchFamily="82" charset="0"/>
            </a:rPr>
            <a:t>C</a:t>
          </a:r>
          <a:r>
            <a:rPr lang="en-US" sz="5800" dirty="0">
              <a:solidFill>
                <a:srgbClr val="7030A0"/>
              </a:solidFill>
              <a:effectLst>
                <a:outerShdw blurRad="38100" dist="38100" dir="2700000" algn="tl">
                  <a:srgbClr val="000000">
                    <a:alpha val="43137"/>
                  </a:srgbClr>
                </a:outerShdw>
              </a:effectLst>
              <a:latin typeface="Stencil" pitchFamily="82" charset="0"/>
            </a:rPr>
            <a:t>I</a:t>
          </a:r>
          <a:r>
            <a:rPr lang="en-US" sz="5800" dirty="0">
              <a:solidFill>
                <a:srgbClr val="0070C0"/>
              </a:solidFill>
              <a:effectLst>
                <a:outerShdw blurRad="38100" dist="38100" dir="2700000" algn="tl">
                  <a:srgbClr val="000000">
                    <a:alpha val="43137"/>
                  </a:srgbClr>
                </a:outerShdw>
              </a:effectLst>
              <a:latin typeface="Stencil" pitchFamily="82" charset="0"/>
            </a:rPr>
            <a:t>D</a:t>
          </a: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a:solidFill>
                <a:srgbClr val="FFFF00"/>
              </a:solidFill>
              <a:effectLst>
                <a:outerShdw blurRad="38100" dist="38100" dir="2700000" algn="tl">
                  <a:srgbClr val="000000">
                    <a:alpha val="43137"/>
                  </a:srgbClr>
                </a:outerShdw>
              </a:effectLst>
            </a:rPr>
            <a:t>Atomic</a:t>
          </a:r>
        </a:p>
        <a:p>
          <a:r>
            <a:rPr lang="en-US" sz="1600" dirty="0">
              <a:solidFill>
                <a:srgbClr val="FFFF00"/>
              </a:solidFill>
            </a:rPr>
            <a:t>“ALL OR NOTHING”</a:t>
          </a:r>
        </a:p>
        <a:p>
          <a:r>
            <a:rPr lang="en-US" sz="1600" dirty="0">
              <a:solidFill>
                <a:srgbClr val="FFFF00"/>
              </a:solidFill>
            </a:rPr>
            <a:t>Transaction cannot be subdivided</a:t>
          </a: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a:solidFill>
                <a:srgbClr val="FFFF00"/>
              </a:solidFill>
              <a:effectLst>
                <a:outerShdw blurRad="38100" dist="38100" dir="2700000" algn="tl">
                  <a:srgbClr val="000000">
                    <a:alpha val="43137"/>
                  </a:srgbClr>
                </a:outerShdw>
              </a:effectLst>
            </a:rPr>
            <a:t>Consistent</a:t>
          </a:r>
        </a:p>
        <a:p>
          <a:r>
            <a:rPr lang="en-US" sz="1600" b="0" u="none" dirty="0">
              <a:solidFill>
                <a:srgbClr val="FFFF00"/>
              </a:solidFill>
              <a:effectLst>
                <a:outerShdw blurRad="38100" dist="38100" dir="2700000" algn="tl">
                  <a:srgbClr val="000000">
                    <a:alpha val="43137"/>
                  </a:srgbClr>
                </a:outerShdw>
              </a:effectLst>
            </a:rPr>
            <a:t>Transaction </a:t>
          </a:r>
          <a:r>
            <a:rPr lang="en-US" sz="1600" b="0" u="none" dirty="0">
              <a:solidFill>
                <a:srgbClr val="FFFF00"/>
              </a:solidFill>
              <a:effectLst>
                <a:outerShdw blurRad="38100" dist="38100" dir="2700000" algn="tl">
                  <a:srgbClr val="000000">
                    <a:alpha val="43137"/>
                  </a:srgbClr>
                </a:outerShdw>
              </a:effectLst>
              <a:sym typeface="Wingdings" pitchFamily="2" charset="2"/>
            </a:rPr>
            <a:t></a:t>
          </a:r>
          <a:r>
            <a:rPr lang="en-US" sz="1600" b="0" u="none"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dirty="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a:solidFill>
                <a:srgbClr val="FFFF00"/>
              </a:solidFill>
              <a:effectLst>
                <a:outerShdw blurRad="38100" dist="38100" dir="2700000" algn="tl">
                  <a:srgbClr val="000000">
                    <a:alpha val="43137"/>
                  </a:srgbClr>
                </a:outerShdw>
              </a:effectLst>
            </a:rPr>
            <a:t>Isolated</a:t>
          </a:r>
        </a:p>
        <a:p>
          <a:r>
            <a:rPr lang="en-US" sz="1600" dirty="0">
              <a:solidFill>
                <a:srgbClr val="FFFF00"/>
              </a:solidFill>
            </a:rPr>
            <a:t>Transactions execute independently of one another</a:t>
          </a:r>
        </a:p>
        <a:p>
          <a:r>
            <a:rPr lang="en-US" sz="1600" dirty="0">
              <a:solidFill>
                <a:srgbClr val="FFFF00"/>
              </a:solidFill>
            </a:rPr>
            <a:t>Database changes not revealed to users until after transaction has completed</a:t>
          </a: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a:solidFill>
                <a:srgbClr val="FFFF00"/>
              </a:solidFill>
              <a:effectLst>
                <a:outerShdw blurRad="38100" dist="38100" dir="2700000" algn="tl">
                  <a:srgbClr val="000000">
                    <a:alpha val="43137"/>
                  </a:srgbClr>
                </a:outerShdw>
              </a:effectLst>
            </a:rPr>
            <a:t>Durable</a:t>
          </a:r>
          <a:endParaRPr lang="en-US" sz="2000" b="1" u="sng" dirty="0">
            <a:solidFill>
              <a:srgbClr val="FFFF00"/>
            </a:solidFill>
            <a:effectLst>
              <a:outerShdw blurRad="38100" dist="38100" dir="2700000" algn="tl">
                <a:srgbClr val="000000">
                  <a:alpha val="43137"/>
                </a:srgbClr>
              </a:outerShdw>
            </a:effectLst>
          </a:endParaRPr>
        </a:p>
        <a:p>
          <a:r>
            <a:rPr lang="en-US" sz="1600" dirty="0">
              <a:solidFill>
                <a:srgbClr val="FFFF00"/>
              </a:solidFill>
            </a:rPr>
            <a:t>Database changes are permanent</a:t>
          </a:r>
        </a:p>
        <a:p>
          <a:r>
            <a:rPr lang="en-US" sz="1600" dirty="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pt>
    <dgm:pt modelId="{389DEFA3-0057-4CDD-B920-F8B856A0B58E}" type="pres">
      <dgm:prSet presAssocID="{E5D284DB-1188-445E-B9CC-3955A1A2C374}" presName="tile2" presStyleLbl="node1" presStyleIdx="1" presStyleCnt="4" custLinFactNeighborX="246" custLinFactNeighborY="252"/>
      <dgm:spPr/>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pt>
    <dgm:pt modelId="{9B3D7512-B6EB-4254-A66D-C67AEF0ADFD6}" type="pres">
      <dgm:prSet presAssocID="{E5D284DB-1188-445E-B9CC-3955A1A2C374}" presName="tile3" presStyleLbl="node1" presStyleIdx="2" presStyleCnt="4"/>
      <dgm:spPr/>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pt>
    <dgm:pt modelId="{8858B195-B12E-4ECF-8DAC-BB45B1A4A274}" type="pres">
      <dgm:prSet presAssocID="{E5D284DB-1188-445E-B9CC-3955A1A2C374}" presName="tile4" presStyleLbl="node1" presStyleIdx="3" presStyleCnt="4"/>
      <dgm:spPr/>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pt>
  </dgm:ptLst>
  <dgm:cxnLst>
    <dgm:cxn modelId="{90EE2818-3B2C-1248-840A-3475EABCE92D}" type="presOf" srcId="{B9B6B5E3-6E8E-4DB7-AFC3-3C9813EB2F51}" destId="{CE76B5BA-3B15-420A-B90A-F4B26149BA9C}" srcOrd="1" destOrd="0" presId="urn:microsoft.com/office/officeart/2005/8/layout/matrix1"/>
    <dgm:cxn modelId="{9A295E59-E79D-4963-8DC9-DEB4E2910E53}" srcId="{FA326046-A079-4E9E-8D9B-8EE0AFBCCF56}" destId="{8DAA6F9C-960A-4009-806B-7C6696735B0D}" srcOrd="3" destOrd="0" parTransId="{1BE2E078-8EA4-45A0-85C8-189EDE0F4BEB}" sibTransId="{98295FB5-56AB-4D60-A694-0D8ED9EDCAD9}"/>
    <dgm:cxn modelId="{1CA0EE8A-E187-6C43-9C34-3131DDBA6FB2}" type="presOf" srcId="{FD035841-D404-4395-AB5C-54AECBA1CEC1}" destId="{9B3D7512-B6EB-4254-A66D-C67AEF0ADFD6}" srcOrd="0" destOrd="0" presId="urn:microsoft.com/office/officeart/2005/8/layout/matrix1"/>
    <dgm:cxn modelId="{C13E6192-C43A-DC44-9E8F-BCF08A74C5D1}" type="presOf" srcId="{E5D284DB-1188-445E-B9CC-3955A1A2C374}" destId="{F0403D95-BC45-4956-BC18-27D647BF41C2}"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81F68A99-6BCF-4D03-89CD-BDA00E518CA6}" srcId="{FA326046-A079-4E9E-8D9B-8EE0AFBCCF56}" destId="{EADC91E7-D4FD-47CD-95EA-4D557BBB1FB6}" srcOrd="1" destOrd="0" parTransId="{59A25075-E063-43F4-8DB7-13E911FA5161}" sibTransId="{6BE7B158-F700-4784-B674-FD59457A375C}"/>
    <dgm:cxn modelId="{CF047AA0-A562-1D41-8A39-48A8A8D327F7}" type="presOf" srcId="{8DAA6F9C-960A-4009-806B-7C6696735B0D}" destId="{8858B195-B12E-4ECF-8DAC-BB45B1A4A274}" srcOrd="0" destOrd="0" presId="urn:microsoft.com/office/officeart/2005/8/layout/matrix1"/>
    <dgm:cxn modelId="{EFB60AA2-96BE-CA48-98C4-82FCF19BA319}" type="presOf" srcId="{FA326046-A079-4E9E-8D9B-8EE0AFBCCF56}" destId="{477A6B2A-7CF9-4305-9B89-2DE9C63F0A29}" srcOrd="0" destOrd="0" presId="urn:microsoft.com/office/officeart/2005/8/layout/matrix1"/>
    <dgm:cxn modelId="{190A24AF-9C71-BB4E-9B0B-8D4AF9E14947}" type="presOf" srcId="{EADC91E7-D4FD-47CD-95EA-4D557BBB1FB6}" destId="{389DEFA3-0057-4CDD-B920-F8B856A0B58E}" srcOrd="0" destOrd="0" presId="urn:microsoft.com/office/officeart/2005/8/layout/matrix1"/>
    <dgm:cxn modelId="{4AF65EBD-1DF3-B54A-AA1A-57B653AD63C4}" type="presOf" srcId="{B9B6B5E3-6E8E-4DB7-AFC3-3C9813EB2F51}" destId="{E69E789C-953E-4853-B998-A9B4D8654F95}"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84C519D8-8106-9141-847C-2CF00854CA70}" type="presOf" srcId="{EADC91E7-D4FD-47CD-95EA-4D557BBB1FB6}" destId="{59F73507-4A7B-4956-B52B-F427A4035565}" srcOrd="1" destOrd="0" presId="urn:microsoft.com/office/officeart/2005/8/layout/matrix1"/>
    <dgm:cxn modelId="{0DE7E8DA-2A3D-C34D-B579-BC4D5A63AF87}" type="presOf" srcId="{FD035841-D404-4395-AB5C-54AECBA1CEC1}" destId="{389B1E57-677D-4C74-956F-660138791D64}" srcOrd="1" destOrd="0" presId="urn:microsoft.com/office/officeart/2005/8/layout/matrix1"/>
    <dgm:cxn modelId="{7BC0DFEA-240C-BA4B-B810-50C4802165D5}" type="presOf" srcId="{8DAA6F9C-960A-4009-806B-7C6696735B0D}" destId="{2DCCA26A-4781-439B-A261-E29FD6A77668}" srcOrd="1"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672B855E-E077-BA4E-B939-D79CF40A0EEF}" type="presParOf" srcId="{F0403D95-BC45-4956-BC18-27D647BF41C2}" destId="{0B60AF6D-AD5D-458D-81B3-BFF07ABA0EB0}" srcOrd="0" destOrd="0" presId="urn:microsoft.com/office/officeart/2005/8/layout/matrix1"/>
    <dgm:cxn modelId="{827FB1C4-483D-6A49-BBE9-B5BE4FDB76DE}" type="presParOf" srcId="{0B60AF6D-AD5D-458D-81B3-BFF07ABA0EB0}" destId="{E69E789C-953E-4853-B998-A9B4D8654F95}" srcOrd="0" destOrd="0" presId="urn:microsoft.com/office/officeart/2005/8/layout/matrix1"/>
    <dgm:cxn modelId="{EC359709-18AF-F241-905E-02103C34C2CA}" type="presParOf" srcId="{0B60AF6D-AD5D-458D-81B3-BFF07ABA0EB0}" destId="{CE76B5BA-3B15-420A-B90A-F4B26149BA9C}" srcOrd="1" destOrd="0" presId="urn:microsoft.com/office/officeart/2005/8/layout/matrix1"/>
    <dgm:cxn modelId="{D97222FA-E71F-B141-ACFA-30CF3216A067}" type="presParOf" srcId="{0B60AF6D-AD5D-458D-81B3-BFF07ABA0EB0}" destId="{389DEFA3-0057-4CDD-B920-F8B856A0B58E}" srcOrd="2" destOrd="0" presId="urn:microsoft.com/office/officeart/2005/8/layout/matrix1"/>
    <dgm:cxn modelId="{F5C472B3-FB95-5B4C-B39E-D0290219AFE1}" type="presParOf" srcId="{0B60AF6D-AD5D-458D-81B3-BFF07ABA0EB0}" destId="{59F73507-4A7B-4956-B52B-F427A4035565}" srcOrd="3" destOrd="0" presId="urn:microsoft.com/office/officeart/2005/8/layout/matrix1"/>
    <dgm:cxn modelId="{A8315FAA-82C0-0A4C-ABE8-B2BF203DA051}" type="presParOf" srcId="{0B60AF6D-AD5D-458D-81B3-BFF07ABA0EB0}" destId="{9B3D7512-B6EB-4254-A66D-C67AEF0ADFD6}" srcOrd="4" destOrd="0" presId="urn:microsoft.com/office/officeart/2005/8/layout/matrix1"/>
    <dgm:cxn modelId="{EFBE09B3-2B6F-4843-B238-1A7FAFD569EA}" type="presParOf" srcId="{0B60AF6D-AD5D-458D-81B3-BFF07ABA0EB0}" destId="{389B1E57-677D-4C74-956F-660138791D64}" srcOrd="5" destOrd="0" presId="urn:microsoft.com/office/officeart/2005/8/layout/matrix1"/>
    <dgm:cxn modelId="{4B03A2F1-28B6-F944-AD41-C55212BF0CC0}" type="presParOf" srcId="{0B60AF6D-AD5D-458D-81B3-BFF07ABA0EB0}" destId="{8858B195-B12E-4ECF-8DAC-BB45B1A4A274}" srcOrd="6" destOrd="0" presId="urn:microsoft.com/office/officeart/2005/8/layout/matrix1"/>
    <dgm:cxn modelId="{2559F575-3E27-7C44-8DFD-01A0B01A2E49}" type="presParOf" srcId="{0B60AF6D-AD5D-458D-81B3-BFF07ABA0EB0}" destId="{2DCCA26A-4781-439B-A261-E29FD6A77668}" srcOrd="7" destOrd="0" presId="urn:microsoft.com/office/officeart/2005/8/layout/matrix1"/>
    <dgm:cxn modelId="{ADAE1438-4933-3844-8867-2C9EC6B407B2}"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Atomic</a:t>
          </a:r>
        </a:p>
        <a:p>
          <a:pPr marL="0" lvl="0" indent="0" algn="ctr" defTabSz="800100">
            <a:lnSpc>
              <a:spcPct val="90000"/>
            </a:lnSpc>
            <a:spcBef>
              <a:spcPct val="0"/>
            </a:spcBef>
            <a:spcAft>
              <a:spcPct val="35000"/>
            </a:spcAft>
            <a:buNone/>
          </a:pPr>
          <a:r>
            <a:rPr lang="en-US" sz="1600" kern="1200" dirty="0">
              <a:solidFill>
                <a:srgbClr val="FFFF00"/>
              </a:solidFill>
            </a:rPr>
            <a:t>“ALL OR NOTHING”</a:t>
          </a:r>
        </a:p>
        <a:p>
          <a:pPr marL="0" lvl="0" indent="0" algn="ctr" defTabSz="800100">
            <a:lnSpc>
              <a:spcPct val="90000"/>
            </a:lnSpc>
            <a:spcBef>
              <a:spcPct val="0"/>
            </a:spcBef>
            <a:spcAft>
              <a:spcPct val="35000"/>
            </a:spcAft>
            <a:buNone/>
          </a:pPr>
          <a:r>
            <a:rPr lang="en-US" sz="1600" kern="1200" dirty="0">
              <a:solidFill>
                <a:srgbClr val="FFFF00"/>
              </a:solidFill>
            </a:rPr>
            <a:t>Transaction cannot be subdivided</a:t>
          </a:r>
        </a:p>
      </dsp:txBody>
      <dsp:txXfrm rot="5400000">
        <a:off x="-1" y="25861"/>
        <a:ext cx="3903453" cy="1381449"/>
      </dsp:txXfrm>
    </dsp:sp>
    <dsp:sp modelId="{389DEFA3-0057-4CDD-B920-F8B856A0B58E}">
      <dsp:nvSpPr>
        <dsp:cNvPr id="0" name=""/>
        <dsp:cNvSpPr/>
      </dsp:nvSpPr>
      <dsp:spPr>
        <a:xfrm>
          <a:off x="3903453" y="4641"/>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Consistent</a:t>
          </a:r>
        </a:p>
        <a:p>
          <a:pPr marL="0" lvl="0" indent="0" algn="ctr" defTabSz="800100">
            <a:lnSpc>
              <a:spcPct val="90000"/>
            </a:lnSpc>
            <a:spcBef>
              <a:spcPct val="0"/>
            </a:spcBef>
            <a:spcAft>
              <a:spcPct val="35000"/>
            </a:spcAft>
            <a:buNone/>
          </a:pPr>
          <a:r>
            <a:rPr lang="en-US" sz="1600" b="0" u="none" kern="1200" dirty="0">
              <a:solidFill>
                <a:srgbClr val="FFFF00"/>
              </a:solidFill>
              <a:effectLst>
                <a:outerShdw blurRad="38100" dist="38100" dir="2700000" algn="tl">
                  <a:srgbClr val="000000">
                    <a:alpha val="43137"/>
                  </a:srgbClr>
                </a:outerShdw>
              </a:effectLst>
            </a:rPr>
            <a:t>Transaction </a:t>
          </a:r>
          <a:r>
            <a:rPr lang="en-US" sz="1600" b="0" u="none" kern="1200" dirty="0">
              <a:solidFill>
                <a:srgbClr val="FFFF00"/>
              </a:solidFill>
              <a:effectLst>
                <a:outerShdw blurRad="38100" dist="38100" dir="2700000" algn="tl">
                  <a:srgbClr val="000000">
                    <a:alpha val="43137"/>
                  </a:srgbClr>
                </a:outerShdw>
              </a:effectLst>
              <a:sym typeface="Wingdings" pitchFamily="2" charset="2"/>
            </a:rPr>
            <a:t></a:t>
          </a:r>
          <a:r>
            <a:rPr lang="en-US" sz="1600" b="0" u="none" kern="1200"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kern="1200" dirty="0">
            <a:solidFill>
              <a:srgbClr val="FFFF00"/>
            </a:solidFill>
            <a:effectLst/>
          </a:endParaRPr>
        </a:p>
      </dsp:txBody>
      <dsp:txXfrm>
        <a:off x="3903453" y="4641"/>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Isolated</a:t>
          </a:r>
        </a:p>
        <a:p>
          <a:pPr marL="0" lvl="0" indent="0" algn="ctr" defTabSz="800100">
            <a:lnSpc>
              <a:spcPct val="90000"/>
            </a:lnSpc>
            <a:spcBef>
              <a:spcPct val="0"/>
            </a:spcBef>
            <a:spcAft>
              <a:spcPct val="35000"/>
            </a:spcAft>
            <a:buNone/>
          </a:pPr>
          <a:r>
            <a:rPr lang="en-US" sz="1600" kern="1200" dirty="0">
              <a:solidFill>
                <a:srgbClr val="FFFF00"/>
              </a:solidFill>
            </a:rPr>
            <a:t>Transactions execute independently of one another</a:t>
          </a:r>
        </a:p>
        <a:p>
          <a:pPr marL="0" lvl="0" indent="0" algn="ctr" defTabSz="800100">
            <a:lnSpc>
              <a:spcPct val="90000"/>
            </a:lnSpc>
            <a:spcBef>
              <a:spcPct val="0"/>
            </a:spcBef>
            <a:spcAft>
              <a:spcPct val="35000"/>
            </a:spcAft>
            <a:buNone/>
          </a:pPr>
          <a:r>
            <a:rPr lang="en-US" sz="1600" kern="1200" dirty="0">
              <a:solidFill>
                <a:srgbClr val="FFFF00"/>
              </a:solidFill>
            </a:rPr>
            <a:t>Database changes not revealed to users until after transaction has completed</a:t>
          </a:r>
        </a:p>
      </dsp:txBody>
      <dsp:txXfrm rot="10800000">
        <a:off x="0" y="2302414"/>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Durable</a:t>
          </a:r>
          <a:endParaRPr lang="en-US" sz="2000" b="1" u="sng" kern="1200" dirty="0">
            <a:solidFill>
              <a:srgbClr val="FFFF00"/>
            </a:solidFill>
            <a:effectLst>
              <a:outerShdw blurRad="38100" dist="38100" dir="2700000" algn="tl">
                <a:srgbClr val="000000">
                  <a:alpha val="43137"/>
                </a:srgbClr>
              </a:outerShdw>
            </a:effectLst>
          </a:endParaRPr>
        </a:p>
        <a:p>
          <a:pPr marL="0" lvl="0" indent="0" algn="ctr" defTabSz="800100">
            <a:lnSpc>
              <a:spcPct val="90000"/>
            </a:lnSpc>
            <a:spcBef>
              <a:spcPct val="0"/>
            </a:spcBef>
            <a:spcAft>
              <a:spcPct val="35000"/>
            </a:spcAft>
            <a:buNone/>
          </a:pPr>
          <a:r>
            <a:rPr lang="en-US" sz="1600" kern="1200" dirty="0">
              <a:solidFill>
                <a:srgbClr val="FFFF00"/>
              </a:solidFill>
            </a:rPr>
            <a:t>Database changes are permanent</a:t>
          </a:r>
        </a:p>
        <a:p>
          <a:pPr marL="0" lvl="0" indent="0" algn="ctr" defTabSz="800100">
            <a:lnSpc>
              <a:spcPct val="90000"/>
            </a:lnSpc>
            <a:spcBef>
              <a:spcPct val="0"/>
            </a:spcBef>
            <a:spcAft>
              <a:spcPct val="35000"/>
            </a:spcAft>
            <a:buNone/>
          </a:pPr>
          <a:r>
            <a:rPr lang="en-US" sz="1600" kern="1200" dirty="0">
              <a:solidFill>
                <a:srgbClr val="FFFF00"/>
              </a:solidFill>
            </a:rPr>
            <a:t>The permanence of the database’s consistent state</a:t>
          </a:r>
        </a:p>
        <a:p>
          <a:pPr marL="0" lvl="0" indent="0" algn="ctr" defTabSz="800100">
            <a:lnSpc>
              <a:spcPct val="90000"/>
            </a:lnSpc>
            <a:spcBef>
              <a:spcPct val="0"/>
            </a:spcBef>
            <a:spcAft>
              <a:spcPct val="35000"/>
            </a:spcAft>
            <a:buNone/>
          </a:pPr>
          <a:endParaRPr lang="en-US" sz="1600" kern="1200" dirty="0">
            <a:solidFill>
              <a:srgbClr val="FFFF00"/>
            </a:solidFill>
          </a:endParaRPr>
        </a:p>
      </dsp:txBody>
      <dsp:txXfrm rot="-5400000">
        <a:off x="3903452"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rgbClr val="FF0000"/>
              </a:solidFill>
              <a:effectLst>
                <a:outerShdw blurRad="38100" dist="38100" dir="2700000" algn="tl">
                  <a:srgbClr val="000000">
                    <a:alpha val="43137"/>
                  </a:srgbClr>
                </a:outerShdw>
              </a:effectLst>
              <a:latin typeface="Stencil" pitchFamily="82" charset="0"/>
            </a:rPr>
            <a:t>A</a:t>
          </a:r>
          <a:r>
            <a:rPr lang="en-US" sz="5800" b="0" kern="1200" dirty="0">
              <a:solidFill>
                <a:srgbClr val="00B050"/>
              </a:solidFill>
              <a:effectLst>
                <a:outerShdw blurRad="38100" dist="38100" dir="2700000" algn="tl">
                  <a:srgbClr val="000000">
                    <a:alpha val="43137"/>
                  </a:srgbClr>
                </a:outerShdw>
              </a:effectLst>
              <a:latin typeface="Stencil" pitchFamily="82" charset="0"/>
            </a:rPr>
            <a:t>C</a:t>
          </a:r>
          <a:r>
            <a:rPr lang="en-US" sz="5800" kern="1200" dirty="0">
              <a:solidFill>
                <a:srgbClr val="7030A0"/>
              </a:solidFill>
              <a:effectLst>
                <a:outerShdw blurRad="38100" dist="38100" dir="2700000" algn="tl">
                  <a:srgbClr val="000000">
                    <a:alpha val="43137"/>
                  </a:srgbClr>
                </a:outerShdw>
              </a:effectLst>
              <a:latin typeface="Stencil" pitchFamily="82" charset="0"/>
            </a:rPr>
            <a:t>I</a:t>
          </a:r>
          <a:r>
            <a:rPr lang="en-US" sz="5800" kern="1200" dirty="0">
              <a:solidFill>
                <a:srgbClr val="0070C0"/>
              </a:solidFill>
              <a:effectLst>
                <a:outerShdw blurRad="38100" dist="38100" dir="2700000" algn="tl">
                  <a:srgbClr val="000000">
                    <a:alpha val="43137"/>
                  </a:srgbClr>
                </a:outerShdw>
              </a:effectLst>
              <a:latin typeface="Stencil" pitchFamily="82" charset="0"/>
            </a:rPr>
            <a:t>D</a:t>
          </a:r>
        </a:p>
      </dsp:txBody>
      <dsp:txXfrm>
        <a:off x="2766929" y="1374657"/>
        <a:ext cx="2252155" cy="83105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10/29/21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10/29/21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79353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591276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23933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92429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32</a:t>
            </a:fld>
            <a:endParaRPr lang="en-US" altLang="en-US"/>
          </a:p>
        </p:txBody>
      </p:sp>
    </p:spTree>
    <p:extLst>
      <p:ext uri="{BB962C8B-B14F-4D97-AF65-F5344CB8AC3E}">
        <p14:creationId xmlns:p14="http://schemas.microsoft.com/office/powerpoint/2010/main" val="1508801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2616342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2544596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83472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550876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99879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492440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030340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067100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8507978"/>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173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915400" cy="4038600"/>
          </a:xfrm>
          <a:prstGeom prst="rect">
            <a:avLst/>
          </a:prstGeom>
        </p:spPr>
        <p:txBody>
          <a:bodyPr/>
          <a:lstStyle>
            <a:lvl1pPr>
              <a:spcBef>
                <a:spcPts val="0"/>
              </a:spcBef>
              <a:defRPr sz="2000"/>
            </a:lvl1pPr>
            <a:lvl2pPr>
              <a:spcBef>
                <a:spcPts val="0"/>
              </a:spcBef>
              <a:defRPr sz="1800"/>
            </a:lvl2pPr>
            <a:lvl3pPr>
              <a:spcBef>
                <a:spcPts val="0"/>
              </a:spcBef>
              <a:defRPr sz="1600"/>
            </a:lvl3pPr>
            <a:lvl4pPr>
              <a:spcBef>
                <a:spcPts val="0"/>
              </a:spcBef>
              <a:defRPr sz="1400"/>
            </a:lvl4pPr>
            <a:lvl5pPr>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EEE574-F5AE-EC41-9C81-EF009312606D}"/>
              </a:ext>
            </a:extLst>
          </p:cNvPr>
          <p:cNvSpPr>
            <a:spLocks noGrp="1"/>
          </p:cNvSpPr>
          <p:nvPr>
            <p:ph type="body" sz="quarter" idx="10"/>
          </p:nvPr>
        </p:nvSpPr>
        <p:spPr>
          <a:xfrm>
            <a:off x="152400" y="0"/>
            <a:ext cx="8763000" cy="381000"/>
          </a:xfrm>
          <a:prstGeom prst="rect">
            <a:avLst/>
          </a:prstGeom>
        </p:spPr>
        <p:txBody>
          <a:bodyPr tIns="0"/>
          <a:lstStyle>
            <a:lvl1pPr marL="0" indent="0">
              <a:spcBef>
                <a:spcPts val="0"/>
              </a:spcBef>
              <a:buNone/>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620645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10/29/21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861442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10/29/21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10/29/21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10/29/21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10/29/21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669727" y="234404"/>
            <a:ext cx="7804500" cy="11385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1pPr>
            <a:lvl2pPr marL="0" marR="0" lvl="1" indent="152396"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2pPr>
            <a:lvl3pPr marL="0" marR="0" lvl="2" indent="292093"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3pPr>
            <a:lvl4pPr marL="0" marR="0" lvl="3" indent="444489"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4pPr>
            <a:lvl5pPr marL="0" marR="0" lvl="4" indent="584186"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5pPr>
            <a:lvl6pPr marL="0" marR="0" lvl="5" indent="736582"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6pPr>
            <a:lvl7pPr marL="0" marR="0" lvl="6" indent="888978"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7pPr>
            <a:lvl8pPr marL="0" marR="0" lvl="7" indent="1028675"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8pPr>
            <a:lvl9pPr marL="0" marR="0" lvl="8" indent="1181071"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9pPr>
          </a:lstStyle>
          <a:p>
            <a:endParaRPr/>
          </a:p>
        </p:txBody>
      </p:sp>
      <p:sp>
        <p:nvSpPr>
          <p:cNvPr id="128" name="Shape 128"/>
          <p:cNvSpPr txBox="1">
            <a:spLocks noGrp="1"/>
          </p:cNvSpPr>
          <p:nvPr>
            <p:ph type="sldNum" idx="12"/>
          </p:nvPr>
        </p:nvSpPr>
        <p:spPr>
          <a:xfrm>
            <a:off x="4437983" y="4878958"/>
            <a:ext cx="259200" cy="201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900">
              <a:solidFill>
                <a:schemeClr val="dk2"/>
              </a:solidFill>
              <a:latin typeface="Arial"/>
              <a:ea typeface="Arial"/>
              <a:cs typeface="Arial"/>
              <a:sym typeface="Arial"/>
            </a:endParaRPr>
          </a:p>
        </p:txBody>
      </p:sp>
    </p:spTree>
    <p:extLst>
      <p:ext uri="{BB962C8B-B14F-4D97-AF65-F5344CB8AC3E}">
        <p14:creationId xmlns:p14="http://schemas.microsoft.com/office/powerpoint/2010/main" val="51264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10/29/21</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066908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a:t>
            </a:r>
            <a:r>
              <a:rPr lang="en-US" altLang="en-US" sz="1050" i="1" dirty="0">
                <a:solidFill>
                  <a:schemeClr val="bg1"/>
                </a:solidFill>
              </a:rPr>
              <a:t>Lecture 7: CloudFront, NoSQL, Certificates, DNS, Service Composition</a:t>
            </a:r>
          </a:p>
          <a:p>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91" r:id="rId8"/>
    <p:sldLayoutId id="2147493592" r:id="rId9"/>
    <p:sldLayoutId id="2147493593" r:id="rId10"/>
    <p:sldLayoutId id="2147493594" r:id="rId11"/>
    <p:sldLayoutId id="2147493595" r:id="rId12"/>
    <p:sldLayoutId id="2147493596" r:id="rId13"/>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Software_transactional_memory" TargetMode="External"/><Relationship Id="rId3" Type="http://schemas.openxmlformats.org/officeDocument/2006/relationships/hyperlink" Target="https://en.wikipedia.org/wiki/Database" TargetMode="External"/><Relationship Id="rId7" Type="http://schemas.openxmlformats.org/officeDocument/2006/relationships/hyperlink" Target="https://en.wikipedia.org/wiki/Serializability#cite_note-Herlihy1993-3"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Transactional_memory" TargetMode="External"/><Relationship Id="rId11" Type="http://schemas.openxmlformats.org/officeDocument/2006/relationships/hyperlink" Target="https://en.wikipedia.org/wiki/Isolation_(computer_science)" TargetMode="External"/><Relationship Id="rId5" Type="http://schemas.openxmlformats.org/officeDocument/2006/relationships/hyperlink" Target="https://en.wikipedia.org/wiki/Database_transaction" TargetMode="External"/><Relationship Id="rId10" Type="http://schemas.openxmlformats.org/officeDocument/2006/relationships/hyperlink" Target="https://en.wikipedia.org/wiki/Schedule_(computer_science)" TargetMode="External"/><Relationship Id="rId4" Type="http://schemas.openxmlformats.org/officeDocument/2006/relationships/hyperlink" Target="https://en.wikipedia.org/wiki/Transaction_processing" TargetMode="External"/><Relationship Id="rId9" Type="http://schemas.openxmlformats.org/officeDocument/2006/relationships/hyperlink" Target="https://en.wikipedia.org/wiki/Distributed_computin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Cloud Computing</a:t>
            </a:r>
          </a:p>
          <a:p>
            <a:pPr algn="ctr"/>
            <a:r>
              <a:rPr lang="en-US" altLang="en-US" sz="3200" i="1" dirty="0">
                <a:solidFill>
                  <a:srgbClr val="FFFF00"/>
                </a:solidFill>
              </a:rPr>
              <a:t>Lecture 7: CloudFront, NoSQL, Certificates, DNS,</a:t>
            </a:r>
            <a:br>
              <a:rPr lang="en-US" altLang="en-US" sz="3200" i="1" dirty="0">
                <a:solidFill>
                  <a:srgbClr val="FFFF00"/>
                </a:solidFill>
              </a:rPr>
            </a:br>
            <a:r>
              <a:rPr lang="en-US" altLang="en-US" sz="3200" i="1" dirty="0">
                <a:solidFill>
                  <a:srgbClr val="FFFF00"/>
                </a:solidFill>
              </a:rPr>
              <a:t>Service Composition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09C257-1BE8-094E-A441-38926F6EA8A1}"/>
              </a:ext>
            </a:extLst>
          </p:cNvPr>
          <p:cNvSpPr>
            <a:spLocks noGrp="1"/>
          </p:cNvSpPr>
          <p:nvPr>
            <p:ph idx="1"/>
          </p:nvPr>
        </p:nvSpPr>
        <p:spPr>
          <a:xfrm>
            <a:off x="76200" y="552450"/>
            <a:ext cx="8991600" cy="4038600"/>
          </a:xfrm>
        </p:spPr>
        <p:txBody>
          <a:bodyPr/>
          <a:lstStyle/>
          <a:p>
            <a:pPr marL="0" indent="0">
              <a:spcBef>
                <a:spcPts val="0"/>
              </a:spcBef>
              <a:spcAft>
                <a:spcPts val="1000"/>
              </a:spcAft>
              <a:buNone/>
            </a:pPr>
            <a:r>
              <a:rPr lang="en-US" sz="1800" dirty="0"/>
              <a:t>Eventually-consistent services are often classified as providing BASE (Basically Available, Soft state, Eventual consistency) semantics, in contrast to traditional ACID (Atomicity, Consistency, Isolation, Durability) guarantees. Rough definitions of each term in BASE:</a:t>
            </a:r>
          </a:p>
          <a:p>
            <a:pPr>
              <a:spcBef>
                <a:spcPts val="0"/>
              </a:spcBef>
              <a:spcAft>
                <a:spcPts val="1000"/>
              </a:spcAft>
            </a:pPr>
            <a:r>
              <a:rPr lang="en-US" sz="1800" b="1" dirty="0"/>
              <a:t>Basically Available</a:t>
            </a:r>
            <a:r>
              <a:rPr lang="en-US" sz="1800" dirty="0"/>
              <a:t>: basic reading and writing operations are available as much as possible (using all nodes of a database cluster), but without any kind of consistency guarantees (the write may not persist after conflicts are reconciled, the read may not get the latest write)</a:t>
            </a:r>
          </a:p>
          <a:p>
            <a:pPr>
              <a:spcBef>
                <a:spcPts val="0"/>
              </a:spcBef>
              <a:spcAft>
                <a:spcPts val="1000"/>
              </a:spcAft>
            </a:pPr>
            <a:r>
              <a:rPr lang="en-US" sz="1800" b="1" dirty="0"/>
              <a:t>Soft state</a:t>
            </a:r>
            <a:r>
              <a:rPr lang="en-US" sz="1800" dirty="0"/>
              <a:t>: without consistency guarantees, after some amount of time, we only have some probability of knowing the state, since it may not yet have converged</a:t>
            </a:r>
          </a:p>
          <a:p>
            <a:pPr>
              <a:spcBef>
                <a:spcPts val="0"/>
              </a:spcBef>
              <a:spcAft>
                <a:spcPts val="1000"/>
              </a:spcAft>
            </a:pPr>
            <a:r>
              <a:rPr lang="en-US" sz="1800" b="1" dirty="0"/>
              <a:t>Eventually consistent</a:t>
            </a:r>
            <a:r>
              <a:rPr lang="en-US" sz="1800" dirty="0"/>
              <a:t>: If the system is functioning and we wait long enough after any given set of inputs, we will eventually be able to know what the state of the database is, and so any further reads will be consistent with our expectations</a:t>
            </a:r>
          </a:p>
          <a:p>
            <a:pPr>
              <a:spcBef>
                <a:spcPts val="0"/>
              </a:spcBef>
              <a:spcAft>
                <a:spcPts val="1000"/>
              </a:spcAft>
            </a:pPr>
            <a:endParaRPr lang="en-US" sz="1800" dirty="0"/>
          </a:p>
        </p:txBody>
      </p:sp>
      <p:sp>
        <p:nvSpPr>
          <p:cNvPr id="3" name="Title 2">
            <a:extLst>
              <a:ext uri="{FF2B5EF4-FFF2-40B4-BE49-F238E27FC236}">
                <a16:creationId xmlns:a16="http://schemas.microsoft.com/office/drawing/2014/main" id="{5BF747A6-039E-9444-BFCA-E36845FAF4EF}"/>
              </a:ext>
            </a:extLst>
          </p:cNvPr>
          <p:cNvSpPr>
            <a:spLocks noGrp="1"/>
          </p:cNvSpPr>
          <p:nvPr>
            <p:ph type="title"/>
          </p:nvPr>
        </p:nvSpPr>
        <p:spPr/>
        <p:txBody>
          <a:bodyPr/>
          <a:lstStyle/>
          <a:p>
            <a:r>
              <a:rPr lang="en-US" dirty="0"/>
              <a:t>BASE</a:t>
            </a:r>
          </a:p>
        </p:txBody>
      </p:sp>
    </p:spTree>
    <p:extLst>
      <p:ext uri="{BB962C8B-B14F-4D97-AF65-F5344CB8AC3E}">
        <p14:creationId xmlns:p14="http://schemas.microsoft.com/office/powerpoint/2010/main" val="3079823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850" y="520306"/>
            <a:ext cx="3810000" cy="2413000"/>
          </a:xfrm>
          <a:prstGeom prst="rect">
            <a:avLst/>
          </a:prstGeom>
        </p:spPr>
      </p:pic>
      <p:sp>
        <p:nvSpPr>
          <p:cNvPr id="3" name="Content Placeholder 2"/>
          <p:cNvSpPr>
            <a:spLocks noGrp="1"/>
          </p:cNvSpPr>
          <p:nvPr>
            <p:ph idx="1"/>
          </p:nvPr>
        </p:nvSpPr>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get</a:t>
            </a:r>
            <a:endParaRPr lang="en-US" sz="1200" b="1" dirty="0" err="1">
              <a:latin typeface="+mn-lt"/>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put</a:t>
            </a:r>
            <a:endParaRPr lang="en-US" sz="1200" b="1" dirty="0">
              <a:latin typeface="+mn-lt"/>
            </a:endParaRPr>
          </a:p>
        </p:txBody>
      </p:sp>
    </p:spTree>
    <p:extLst>
      <p:ext uri="{BB962C8B-B14F-4D97-AF65-F5344CB8AC3E}">
        <p14:creationId xmlns:p14="http://schemas.microsoft.com/office/powerpoint/2010/main" val="3742656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381D9-08AB-0945-9899-BA501D65D865}"/>
              </a:ext>
            </a:extLst>
          </p:cNvPr>
          <p:cNvSpPr>
            <a:spLocks noGrp="1"/>
          </p:cNvSpPr>
          <p:nvPr>
            <p:ph type="title"/>
          </p:nvPr>
        </p:nvSpPr>
        <p:spPr/>
        <p:txBody>
          <a:bodyPr/>
          <a:lstStyle/>
          <a:p>
            <a:r>
              <a:rPr lang="en-US" dirty="0"/>
              <a:t>ACID – BASE (Simplistic Comparison)</a:t>
            </a:r>
          </a:p>
        </p:txBody>
      </p:sp>
      <p:pic>
        <p:nvPicPr>
          <p:cNvPr id="7" name="Picture 6">
            <a:extLst>
              <a:ext uri="{FF2B5EF4-FFF2-40B4-BE49-F238E27FC236}">
                <a16:creationId xmlns:a16="http://schemas.microsoft.com/office/drawing/2014/main" id="{F6F6AFDB-C513-4348-804E-959A59C134F4}"/>
              </a:ext>
            </a:extLst>
          </p:cNvPr>
          <p:cNvPicPr>
            <a:picLocks noChangeAspect="1"/>
          </p:cNvPicPr>
          <p:nvPr/>
        </p:nvPicPr>
        <p:blipFill>
          <a:blip r:embed="rId2"/>
          <a:stretch>
            <a:fillRect/>
          </a:stretch>
        </p:blipFill>
        <p:spPr>
          <a:xfrm>
            <a:off x="477371" y="793600"/>
            <a:ext cx="7711362" cy="3556299"/>
          </a:xfrm>
          <a:prstGeom prst="rect">
            <a:avLst/>
          </a:prstGeom>
        </p:spPr>
      </p:pic>
      <p:sp>
        <p:nvSpPr>
          <p:cNvPr id="8" name="TextBox 7">
            <a:extLst>
              <a:ext uri="{FF2B5EF4-FFF2-40B4-BE49-F238E27FC236}">
                <a16:creationId xmlns:a16="http://schemas.microsoft.com/office/drawing/2014/main" id="{7535C32C-A7EF-3246-A21B-00E3B53456B1}"/>
              </a:ext>
            </a:extLst>
          </p:cNvPr>
          <p:cNvSpPr txBox="1"/>
          <p:nvPr/>
        </p:nvSpPr>
        <p:spPr>
          <a:xfrm>
            <a:off x="6781800" y="1504950"/>
            <a:ext cx="1931234" cy="369332"/>
          </a:xfrm>
          <a:prstGeom prst="rect">
            <a:avLst/>
          </a:prstGeom>
          <a:noFill/>
        </p:spPr>
        <p:txBody>
          <a:bodyPr wrap="none" rtlCol="0">
            <a:spAutoFit/>
          </a:bodyPr>
          <a:lstStyle/>
          <a:p>
            <a:r>
              <a:rPr lang="en-US" dirty="0"/>
              <a:t>(Or other strategy)</a:t>
            </a:r>
          </a:p>
        </p:txBody>
      </p:sp>
    </p:spTree>
    <p:extLst>
      <p:ext uri="{BB962C8B-B14F-4D97-AF65-F5344CB8AC3E}">
        <p14:creationId xmlns:p14="http://schemas.microsoft.com/office/powerpoint/2010/main" val="3783091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626D9BE-AA0E-1049-8663-200C33DE25DC}"/>
              </a:ext>
            </a:extLst>
          </p:cNvPr>
          <p:cNvSpPr>
            <a:spLocks noGrp="1"/>
          </p:cNvSpPr>
          <p:nvPr>
            <p:ph idx="1"/>
          </p:nvPr>
        </p:nvSpPr>
        <p:spPr>
          <a:xfrm>
            <a:off x="5666154" y="1012548"/>
            <a:ext cx="3249246" cy="3581400"/>
          </a:xfrm>
        </p:spPr>
        <p:txBody>
          <a:bodyPr/>
          <a:lstStyle/>
          <a:p>
            <a:r>
              <a:rPr lang="en-US" sz="1600" dirty="0"/>
              <a:t>Scale-up:</a:t>
            </a:r>
          </a:p>
          <a:p>
            <a:pPr lvl="1"/>
            <a:r>
              <a:rPr lang="en-US" sz="1400" dirty="0"/>
              <a:t>Less incremental.</a:t>
            </a:r>
          </a:p>
          <a:p>
            <a:pPr lvl="1"/>
            <a:r>
              <a:rPr lang="en-US" sz="1400" dirty="0"/>
              <a:t>More disruptive.</a:t>
            </a:r>
          </a:p>
          <a:p>
            <a:pPr lvl="1"/>
            <a:r>
              <a:rPr lang="en-US" sz="1400" dirty="0"/>
              <a:t>More expensive for extremely large systems.</a:t>
            </a:r>
          </a:p>
          <a:p>
            <a:pPr lvl="1"/>
            <a:r>
              <a:rPr lang="en-US" sz="1400" dirty="0"/>
              <a:t>Does not improve availability</a:t>
            </a:r>
          </a:p>
          <a:p>
            <a:r>
              <a:rPr lang="en-US" sz="1600" dirty="0"/>
              <a:t>Scale-out:</a:t>
            </a:r>
          </a:p>
          <a:p>
            <a:pPr lvl="1"/>
            <a:r>
              <a:rPr lang="en-US" sz="1400" dirty="0"/>
              <a:t>Incremental cost.</a:t>
            </a:r>
          </a:p>
          <a:p>
            <a:pPr lvl="1"/>
            <a:r>
              <a:rPr lang="en-US" sz="1400" dirty="0"/>
              <a:t>Data replication enables availability.</a:t>
            </a:r>
          </a:p>
          <a:p>
            <a:pPr lvl="1"/>
            <a:r>
              <a:rPr lang="en-US" sz="1400" dirty="0"/>
              <a:t>Does not work well for functions like JOIN, referential integrity, ... ...</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Approaches to Scalability</a:t>
            </a:r>
          </a:p>
        </p:txBody>
      </p:sp>
      <p:pic>
        <p:nvPicPr>
          <p:cNvPr id="2" name="Picture 1">
            <a:extLst>
              <a:ext uri="{FF2B5EF4-FFF2-40B4-BE49-F238E27FC236}">
                <a16:creationId xmlns:a16="http://schemas.microsoft.com/office/drawing/2014/main" id="{30EAF44A-564E-E74D-8C26-8B744D675B85}"/>
              </a:ext>
            </a:extLst>
          </p:cNvPr>
          <p:cNvPicPr>
            <a:picLocks noChangeAspect="1"/>
          </p:cNvPicPr>
          <p:nvPr/>
        </p:nvPicPr>
        <p:blipFill>
          <a:blip r:embed="rId2"/>
          <a:stretch>
            <a:fillRect/>
          </a:stretch>
        </p:blipFill>
        <p:spPr>
          <a:xfrm>
            <a:off x="106435" y="1504950"/>
            <a:ext cx="5513754" cy="3179496"/>
          </a:xfrm>
          <a:prstGeom prst="rect">
            <a:avLst/>
          </a:prstGeom>
        </p:spPr>
      </p:pic>
      <p:sp>
        <p:nvSpPr>
          <p:cNvPr id="3" name="Rectangle 2">
            <a:extLst>
              <a:ext uri="{FF2B5EF4-FFF2-40B4-BE49-F238E27FC236}">
                <a16:creationId xmlns:a16="http://schemas.microsoft.com/office/drawing/2014/main" id="{1F30E0F4-1C81-BB4F-BF59-EC8638CA0D74}"/>
              </a:ext>
            </a:extLst>
          </p:cNvPr>
          <p:cNvSpPr/>
          <p:nvPr/>
        </p:nvSpPr>
        <p:spPr>
          <a:xfrm>
            <a:off x="50369" y="549552"/>
            <a:ext cx="8953350" cy="307777"/>
          </a:xfrm>
          <a:prstGeom prst="rect">
            <a:avLst/>
          </a:prstGeom>
        </p:spPr>
        <p:txBody>
          <a:bodyPr wrap="square">
            <a:spAutoFit/>
          </a:bodyPr>
          <a:lstStyle/>
          <a:p>
            <a:r>
              <a:rPr lang="en-US" sz="1400" b="1" dirty="0">
                <a:solidFill>
                  <a:srgbClr val="202122"/>
                </a:solidFill>
                <a:latin typeface="Arial" panose="020B0604020202020204" pitchFamily="34" charset="0"/>
              </a:rPr>
              <a:t>Scalability</a:t>
            </a:r>
            <a:r>
              <a:rPr lang="en-US" sz="1400" dirty="0">
                <a:solidFill>
                  <a:srgbClr val="202122"/>
                </a:solidFill>
                <a:latin typeface="Arial" panose="020B0604020202020204" pitchFamily="34" charset="0"/>
              </a:rPr>
              <a:t> is the property of a system to handle a growing amount of work by adding resources to the system.</a:t>
            </a:r>
            <a:endParaRPr lang="en-US" sz="1400" dirty="0"/>
          </a:p>
        </p:txBody>
      </p:sp>
      <p:sp>
        <p:nvSpPr>
          <p:cNvPr id="5" name="Rectangle 4">
            <a:extLst>
              <a:ext uri="{FF2B5EF4-FFF2-40B4-BE49-F238E27FC236}">
                <a16:creationId xmlns:a16="http://schemas.microsoft.com/office/drawing/2014/main" id="{5DBA60D7-7C63-CA49-A5DB-728D61C47FFC}"/>
              </a:ext>
            </a:extLst>
          </p:cNvPr>
          <p:cNvSpPr/>
          <p:nvPr/>
        </p:nvSpPr>
        <p:spPr>
          <a:xfrm>
            <a:off x="50369" y="857329"/>
            <a:ext cx="2997631" cy="523220"/>
          </a:xfrm>
          <a:prstGeom prst="rect">
            <a:avLst/>
          </a:prstGeom>
        </p:spPr>
        <p:txBody>
          <a:bodyPr wrap="square">
            <a:spAutoFit/>
          </a:bodyPr>
          <a:lstStyle/>
          <a:p>
            <a:r>
              <a:rPr lang="en-US" sz="1400" dirty="0">
                <a:solidFill>
                  <a:srgbClr val="00B050"/>
                </a:solidFill>
              </a:rPr>
              <a:t>Replace system with a bigger machine,</a:t>
            </a:r>
            <a:br>
              <a:rPr lang="en-US" sz="1400" dirty="0">
                <a:solidFill>
                  <a:srgbClr val="00B050"/>
                </a:solidFill>
              </a:rPr>
            </a:br>
            <a:r>
              <a:rPr lang="en-US" sz="1400" dirty="0">
                <a:solidFill>
                  <a:srgbClr val="00B050"/>
                </a:solidFill>
              </a:rPr>
              <a:t>e.g. more memory, CPU, ... ...</a:t>
            </a:r>
          </a:p>
        </p:txBody>
      </p:sp>
      <p:sp>
        <p:nvSpPr>
          <p:cNvPr id="6" name="Rectangle 5">
            <a:extLst>
              <a:ext uri="{FF2B5EF4-FFF2-40B4-BE49-F238E27FC236}">
                <a16:creationId xmlns:a16="http://schemas.microsoft.com/office/drawing/2014/main" id="{1DC2598E-5F40-5C4F-92B1-6BCC6F56DEBE}"/>
              </a:ext>
            </a:extLst>
          </p:cNvPr>
          <p:cNvSpPr/>
          <p:nvPr/>
        </p:nvSpPr>
        <p:spPr>
          <a:xfrm>
            <a:off x="3124200" y="1116112"/>
            <a:ext cx="1720842" cy="307777"/>
          </a:xfrm>
          <a:prstGeom prst="rect">
            <a:avLst/>
          </a:prstGeom>
        </p:spPr>
        <p:txBody>
          <a:bodyPr wrap="square">
            <a:spAutoFit/>
          </a:bodyPr>
          <a:lstStyle/>
          <a:p>
            <a:r>
              <a:rPr lang="en-US" sz="1400" dirty="0">
                <a:solidFill>
                  <a:srgbClr val="FF0000"/>
                </a:solidFill>
              </a:rPr>
              <a:t>Add another system.</a:t>
            </a:r>
          </a:p>
        </p:txBody>
      </p:sp>
      <p:sp>
        <p:nvSpPr>
          <p:cNvPr id="7" name="Rectangle 6">
            <a:extLst>
              <a:ext uri="{FF2B5EF4-FFF2-40B4-BE49-F238E27FC236}">
                <a16:creationId xmlns:a16="http://schemas.microsoft.com/office/drawing/2014/main" id="{B85EA262-6C48-3449-950A-3D251FABD49D}"/>
              </a:ext>
            </a:extLst>
          </p:cNvPr>
          <p:cNvSpPr/>
          <p:nvPr/>
        </p:nvSpPr>
        <p:spPr>
          <a:xfrm>
            <a:off x="152400" y="1504950"/>
            <a:ext cx="2756877" cy="3179496"/>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98C05E-2FD3-294D-BD6D-FB0DEF4C13BC}"/>
              </a:ext>
            </a:extLst>
          </p:cNvPr>
          <p:cNvSpPr/>
          <p:nvPr/>
        </p:nvSpPr>
        <p:spPr>
          <a:xfrm>
            <a:off x="3026045" y="1504950"/>
            <a:ext cx="2640110" cy="317949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770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35EDD-9E1D-404E-B6EF-9BEB5A1327EB}"/>
              </a:ext>
            </a:extLst>
          </p:cNvPr>
          <p:cNvSpPr>
            <a:spLocks noGrp="1"/>
          </p:cNvSpPr>
          <p:nvPr>
            <p:ph idx="1"/>
          </p:nvPr>
        </p:nvSpPr>
        <p:spPr/>
        <p:txBody>
          <a:bodyPr/>
          <a:lstStyle/>
          <a:p>
            <a:r>
              <a:rPr lang="en-US" dirty="0"/>
              <a:t>Share disks:</a:t>
            </a:r>
          </a:p>
          <a:p>
            <a:pPr lvl="1"/>
            <a:r>
              <a:rPr lang="en-US" dirty="0"/>
              <a:t>Is basically scale-up for data/disks. </a:t>
            </a:r>
            <a:br>
              <a:rPr lang="en-US" dirty="0"/>
            </a:br>
            <a:r>
              <a:rPr lang="en-US" dirty="0"/>
              <a:t>You can use NAS, SAN and RAID.</a:t>
            </a:r>
          </a:p>
          <a:p>
            <a:pPr lvl="1"/>
            <a:r>
              <a:rPr lang="en-US" dirty="0"/>
              <a:t>Isolation/Integrity requires distributed</a:t>
            </a:r>
            <a:br>
              <a:rPr lang="en-US" dirty="0"/>
            </a:br>
            <a:r>
              <a:rPr lang="en-US" dirty="0"/>
              <a:t>locking to control access from multiple</a:t>
            </a:r>
            <a:br>
              <a:rPr lang="en-US" dirty="0"/>
            </a:br>
            <a:r>
              <a:rPr lang="en-US" dirty="0"/>
              <a:t>database servers.</a:t>
            </a:r>
          </a:p>
          <a:p>
            <a:r>
              <a:rPr lang="en-US" dirty="0"/>
              <a:t>Share nothing:</a:t>
            </a:r>
          </a:p>
          <a:p>
            <a:pPr lvl="1"/>
            <a:r>
              <a:rPr lang="en-US" dirty="0"/>
              <a:t>Is basically scale-out for disks.</a:t>
            </a:r>
          </a:p>
          <a:p>
            <a:pPr lvl="1"/>
            <a:r>
              <a:rPr lang="en-US" dirty="0"/>
              <a:t>Data is partitioned into </a:t>
            </a:r>
            <a:r>
              <a:rPr lang="en-US" i="1" dirty="0"/>
              <a:t>shards</a:t>
            </a:r>
            <a:r>
              <a:rPr lang="en-US" dirty="0"/>
              <a:t> based on a function f() applied to a key.</a:t>
            </a:r>
          </a:p>
          <a:p>
            <a:pPr lvl="1"/>
            <a:r>
              <a:rPr lang="en-US" dirty="0"/>
              <a:t>Can improve availability, at the code consistency, with data replication.</a:t>
            </a:r>
          </a:p>
          <a:p>
            <a:pPr lvl="1"/>
            <a:r>
              <a:rPr lang="en-US" dirty="0"/>
              <a:t>There is a router that sends requests to the proper shard based on the function.</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Disk Architecture for Scale-Out</a:t>
            </a:r>
          </a:p>
        </p:txBody>
      </p:sp>
      <p:pic>
        <p:nvPicPr>
          <p:cNvPr id="2" name="Picture 1">
            <a:extLst>
              <a:ext uri="{FF2B5EF4-FFF2-40B4-BE49-F238E27FC236}">
                <a16:creationId xmlns:a16="http://schemas.microsoft.com/office/drawing/2014/main" id="{E3B86E95-C4FB-1D49-9CEF-3841FF81AB1F}"/>
              </a:ext>
            </a:extLst>
          </p:cNvPr>
          <p:cNvPicPr>
            <a:picLocks noChangeAspect="1"/>
          </p:cNvPicPr>
          <p:nvPr/>
        </p:nvPicPr>
        <p:blipFill>
          <a:blip r:embed="rId2"/>
          <a:stretch>
            <a:fillRect/>
          </a:stretch>
        </p:blipFill>
        <p:spPr>
          <a:xfrm>
            <a:off x="4572000" y="566334"/>
            <a:ext cx="4460510" cy="2305050"/>
          </a:xfrm>
          <a:prstGeom prst="rect">
            <a:avLst/>
          </a:prstGeom>
        </p:spPr>
      </p:pic>
    </p:spTree>
    <p:extLst>
      <p:ext uri="{BB962C8B-B14F-4D97-AF65-F5344CB8AC3E}">
        <p14:creationId xmlns:p14="http://schemas.microsoft.com/office/powerpoint/2010/main" val="2727437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761D6-87F9-8048-8C75-E3ACE994B06F}"/>
              </a:ext>
            </a:extLst>
          </p:cNvPr>
          <p:cNvSpPr>
            <a:spLocks noGrp="1"/>
          </p:cNvSpPr>
          <p:nvPr>
            <p:ph type="title"/>
          </p:nvPr>
        </p:nvSpPr>
        <p:spPr/>
        <p:txBody>
          <a:bodyPr/>
          <a:lstStyle/>
          <a:p>
            <a:r>
              <a:rPr lang="en-US" dirty="0"/>
              <a:t>Shared Nothing, Scale-Out</a:t>
            </a:r>
          </a:p>
        </p:txBody>
      </p:sp>
      <p:pic>
        <p:nvPicPr>
          <p:cNvPr id="2" name="Picture 1">
            <a:extLst>
              <a:ext uri="{FF2B5EF4-FFF2-40B4-BE49-F238E27FC236}">
                <a16:creationId xmlns:a16="http://schemas.microsoft.com/office/drawing/2014/main" id="{D65CADC0-FED7-5440-9793-95DFD9FD8660}"/>
              </a:ext>
            </a:extLst>
          </p:cNvPr>
          <p:cNvPicPr>
            <a:picLocks noChangeAspect="1"/>
          </p:cNvPicPr>
          <p:nvPr/>
        </p:nvPicPr>
        <p:blipFill>
          <a:blip r:embed="rId2"/>
          <a:stretch>
            <a:fillRect/>
          </a:stretch>
        </p:blipFill>
        <p:spPr>
          <a:xfrm>
            <a:off x="0" y="1374775"/>
            <a:ext cx="4141855" cy="2863850"/>
          </a:xfrm>
          <a:prstGeom prst="rect">
            <a:avLst/>
          </a:prstGeom>
        </p:spPr>
      </p:pic>
      <p:pic>
        <p:nvPicPr>
          <p:cNvPr id="5" name="Picture 4">
            <a:extLst>
              <a:ext uri="{FF2B5EF4-FFF2-40B4-BE49-F238E27FC236}">
                <a16:creationId xmlns:a16="http://schemas.microsoft.com/office/drawing/2014/main" id="{201DB35C-D78C-0540-BCE3-1BA179A88C06}"/>
              </a:ext>
            </a:extLst>
          </p:cNvPr>
          <p:cNvPicPr>
            <a:picLocks noChangeAspect="1"/>
          </p:cNvPicPr>
          <p:nvPr/>
        </p:nvPicPr>
        <p:blipFill>
          <a:blip r:embed="rId3"/>
          <a:stretch>
            <a:fillRect/>
          </a:stretch>
        </p:blipFill>
        <p:spPr>
          <a:xfrm>
            <a:off x="4349341" y="1139825"/>
            <a:ext cx="4489858" cy="3333750"/>
          </a:xfrm>
          <a:prstGeom prst="rect">
            <a:avLst/>
          </a:prstGeom>
        </p:spPr>
      </p:pic>
      <p:sp>
        <p:nvSpPr>
          <p:cNvPr id="6" name="TextBox 5">
            <a:extLst>
              <a:ext uri="{FF2B5EF4-FFF2-40B4-BE49-F238E27FC236}">
                <a16:creationId xmlns:a16="http://schemas.microsoft.com/office/drawing/2014/main" id="{C250ABD9-5C00-FB44-9749-910A2546DEC2}"/>
              </a:ext>
            </a:extLst>
          </p:cNvPr>
          <p:cNvSpPr txBox="1"/>
          <p:nvPr/>
        </p:nvSpPr>
        <p:spPr>
          <a:xfrm>
            <a:off x="1072865" y="535543"/>
            <a:ext cx="1996124" cy="369332"/>
          </a:xfrm>
          <a:prstGeom prst="rect">
            <a:avLst/>
          </a:prstGeom>
          <a:noFill/>
        </p:spPr>
        <p:txBody>
          <a:bodyPr wrap="none" rtlCol="0">
            <a:spAutoFit/>
          </a:bodyPr>
          <a:lstStyle/>
          <a:p>
            <a:r>
              <a:rPr lang="en-US" dirty="0"/>
              <a:t>MongoDB </a:t>
            </a:r>
            <a:r>
              <a:rPr lang="en-US" dirty="0" err="1"/>
              <a:t>Sharding</a:t>
            </a:r>
            <a:endParaRPr lang="en-US" dirty="0"/>
          </a:p>
        </p:txBody>
      </p:sp>
      <p:sp>
        <p:nvSpPr>
          <p:cNvPr id="7" name="TextBox 6">
            <a:extLst>
              <a:ext uri="{FF2B5EF4-FFF2-40B4-BE49-F238E27FC236}">
                <a16:creationId xmlns:a16="http://schemas.microsoft.com/office/drawing/2014/main" id="{1B985AFD-7997-6147-AB08-63FC3C81D068}"/>
              </a:ext>
            </a:extLst>
          </p:cNvPr>
          <p:cNvSpPr txBox="1"/>
          <p:nvPr/>
        </p:nvSpPr>
        <p:spPr>
          <a:xfrm>
            <a:off x="5596208" y="535543"/>
            <a:ext cx="2382255" cy="369332"/>
          </a:xfrm>
          <a:prstGeom prst="rect">
            <a:avLst/>
          </a:prstGeom>
          <a:noFill/>
        </p:spPr>
        <p:txBody>
          <a:bodyPr wrap="none" rtlCol="0">
            <a:spAutoFit/>
          </a:bodyPr>
          <a:lstStyle/>
          <a:p>
            <a:r>
              <a:rPr lang="en-US" dirty="0"/>
              <a:t>DynamoDB Partitioning</a:t>
            </a:r>
          </a:p>
        </p:txBody>
      </p:sp>
    </p:spTree>
    <p:extLst>
      <p:ext uri="{BB962C8B-B14F-4D97-AF65-F5344CB8AC3E}">
        <p14:creationId xmlns:p14="http://schemas.microsoft.com/office/powerpoint/2010/main" val="1802866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err="1">
                <a:ln>
                  <a:noFill/>
                </a:ln>
                <a:solidFill>
                  <a:prstClr val="white"/>
                </a:solidFill>
                <a:effectLst/>
                <a:uLnTx/>
                <a:uFillTx/>
                <a:latin typeface="Calibri" charset="0"/>
                <a:ea typeface="ＭＳ Ｐゴシック" charset="-128"/>
                <a:cs typeface="+mn-cs"/>
              </a:rPr>
              <a:t>DynamoDB</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135327AB-5A55-D74B-B33C-12341B8DFB88}"/>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a:t>
            </a:r>
            <a:r>
              <a:rPr lang="en-US" altLang="en-US" sz="1050" i="1" dirty="0">
                <a:solidFill>
                  <a:schemeClr val="bg1"/>
                </a:solidFill>
              </a:rPr>
              <a:t>Lecture 7: CloudFront, NoSQL, Certificates, DNS, Service Composition</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710355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7A38413-50FD-974E-A8D7-F786FE160695}"/>
              </a:ext>
            </a:extLst>
          </p:cNvPr>
          <p:cNvSpPr>
            <a:spLocks noGrp="1"/>
          </p:cNvSpPr>
          <p:nvPr>
            <p:ph type="body" sz="quarter" idx="10"/>
          </p:nvPr>
        </p:nvSpPr>
        <p:spPr/>
        <p:txBody>
          <a:bodyPr/>
          <a:lstStyle/>
          <a:p>
            <a:r>
              <a:rPr lang="en-US" dirty="0"/>
              <a:t>DynamoDB – Relational </a:t>
            </a:r>
          </a:p>
        </p:txBody>
      </p:sp>
      <p:pic>
        <p:nvPicPr>
          <p:cNvPr id="4" name="Picture 3"/>
          <p:cNvPicPr>
            <a:picLocks noChangeAspect="1"/>
          </p:cNvPicPr>
          <p:nvPr/>
        </p:nvPicPr>
        <p:blipFill>
          <a:blip r:embed="rId2"/>
          <a:stretch>
            <a:fillRect/>
          </a:stretch>
        </p:blipFill>
        <p:spPr>
          <a:xfrm>
            <a:off x="381000" y="514350"/>
            <a:ext cx="7252962" cy="4136095"/>
          </a:xfrm>
          <a:prstGeom prst="rect">
            <a:avLst/>
          </a:prstGeom>
        </p:spPr>
      </p:pic>
      <p:sp>
        <p:nvSpPr>
          <p:cNvPr id="5" name="Rectangle 4"/>
          <p:cNvSpPr/>
          <p:nvPr/>
        </p:nvSpPr>
        <p:spPr>
          <a:xfrm>
            <a:off x="3124200" y="514350"/>
            <a:ext cx="5486400" cy="646331"/>
          </a:xfrm>
          <a:prstGeom prst="rect">
            <a:avLst/>
          </a:prstGeom>
          <a:solidFill>
            <a:schemeClr val="bg1"/>
          </a:solid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www.slideshare.net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AmazonWebServices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/introduction-to-amazon-dynamodb-73191648</a:t>
            </a:r>
          </a:p>
        </p:txBody>
      </p:sp>
    </p:spTree>
    <p:extLst>
      <p:ext uri="{BB962C8B-B14F-4D97-AF65-F5344CB8AC3E}">
        <p14:creationId xmlns:p14="http://schemas.microsoft.com/office/powerpoint/2010/main" val="4062113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87B0781-BD62-D34E-9574-C87D244B8A8B}"/>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E73A32D3-E905-3E46-996B-82588AE4280B}"/>
              </a:ext>
            </a:extLst>
          </p:cNvPr>
          <p:cNvSpPr>
            <a:spLocks noGrp="1"/>
          </p:cNvSpPr>
          <p:nvPr>
            <p:ph type="body" sz="quarter" idx="10"/>
          </p:nvPr>
        </p:nvSpPr>
        <p:spPr/>
        <p:txBody>
          <a:bodyPr/>
          <a:lstStyle/>
          <a:p>
            <a:r>
              <a:rPr lang="en-US" dirty="0"/>
              <a:t>Dynamo DB – Relational</a:t>
            </a:r>
          </a:p>
        </p:txBody>
      </p:sp>
      <p:sp>
        <p:nvSpPr>
          <p:cNvPr id="2" name="Title 1"/>
          <p:cNvSpPr>
            <a:spLocks noGrp="1"/>
          </p:cNvSpPr>
          <p:nvPr>
            <p:ph type="title" idx="4294967295"/>
          </p:nvPr>
        </p:nvSpPr>
        <p:spPr>
          <a:xfrm>
            <a:off x="0" y="855663"/>
            <a:ext cx="8280400" cy="387350"/>
          </a:xfrm>
          <a:prstGeom prst="rect">
            <a:avLst/>
          </a:prstGeom>
        </p:spPr>
        <p:txBody>
          <a:bodyPr/>
          <a:lstStyle/>
          <a:p>
            <a:r>
              <a:rPr lang="en-US" dirty="0" err="1"/>
              <a:t>DynamoDB</a:t>
            </a:r>
            <a:r>
              <a:rPr lang="en-US" dirty="0"/>
              <a:t> Data Model</a:t>
            </a:r>
          </a:p>
        </p:txBody>
      </p:sp>
      <p:pic>
        <p:nvPicPr>
          <p:cNvPr id="3" name="Picture 2"/>
          <p:cNvPicPr>
            <a:picLocks noChangeAspect="1"/>
          </p:cNvPicPr>
          <p:nvPr/>
        </p:nvPicPr>
        <p:blipFill>
          <a:blip r:embed="rId2"/>
          <a:stretch>
            <a:fillRect/>
          </a:stretch>
        </p:blipFill>
        <p:spPr>
          <a:xfrm>
            <a:off x="533400" y="590550"/>
            <a:ext cx="7312058" cy="4019649"/>
          </a:xfrm>
          <a:prstGeom prst="rect">
            <a:avLst/>
          </a:prstGeom>
        </p:spPr>
      </p:pic>
    </p:spTree>
    <p:extLst>
      <p:ext uri="{BB962C8B-B14F-4D97-AF65-F5344CB8AC3E}">
        <p14:creationId xmlns:p14="http://schemas.microsoft.com/office/powerpoint/2010/main" val="2370046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DB50BA-7BF3-BF43-A226-D226C62E5ED6}"/>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899E7228-938F-EF48-B411-5F49D46B0F23}"/>
              </a:ext>
            </a:extLst>
          </p:cNvPr>
          <p:cNvSpPr>
            <a:spLocks noGrp="1"/>
          </p:cNvSpPr>
          <p:nvPr>
            <p:ph type="body" sz="quarter" idx="10"/>
          </p:nvPr>
        </p:nvSpPr>
        <p:spPr/>
        <p:txBody>
          <a:bodyPr/>
          <a:lstStyle/>
          <a:p>
            <a:r>
              <a:rPr lang="en-US" dirty="0"/>
              <a:t>DynamoDB Benefits</a:t>
            </a:r>
          </a:p>
        </p:txBody>
      </p:sp>
      <p:sp>
        <p:nvSpPr>
          <p:cNvPr id="2" name="Title 1"/>
          <p:cNvSpPr>
            <a:spLocks noGrp="1"/>
          </p:cNvSpPr>
          <p:nvPr>
            <p:ph type="title" idx="4294967295"/>
          </p:nvPr>
        </p:nvSpPr>
        <p:spPr>
          <a:xfrm>
            <a:off x="0" y="855663"/>
            <a:ext cx="8280400" cy="387350"/>
          </a:xfrm>
          <a:prstGeom prst="rect">
            <a:avLst/>
          </a:prstGeom>
        </p:spPr>
        <p:txBody>
          <a:bodyPr/>
          <a:lstStyle/>
          <a:p>
            <a:r>
              <a:rPr lang="en-US" dirty="0" err="1"/>
              <a:t>DynamoDB</a:t>
            </a:r>
            <a:endParaRPr lang="en-US" dirty="0"/>
          </a:p>
        </p:txBody>
      </p:sp>
      <p:pic>
        <p:nvPicPr>
          <p:cNvPr id="4" name="Picture 3"/>
          <p:cNvPicPr>
            <a:picLocks noChangeAspect="1"/>
          </p:cNvPicPr>
          <p:nvPr/>
        </p:nvPicPr>
        <p:blipFill>
          <a:blip r:embed="rId2"/>
          <a:stretch>
            <a:fillRect/>
          </a:stretch>
        </p:blipFill>
        <p:spPr>
          <a:xfrm>
            <a:off x="381000" y="514350"/>
            <a:ext cx="7327300" cy="4114800"/>
          </a:xfrm>
          <a:prstGeom prst="rect">
            <a:avLst/>
          </a:prstGeom>
        </p:spPr>
      </p:pic>
    </p:spTree>
    <p:extLst>
      <p:ext uri="{BB962C8B-B14F-4D97-AF65-F5344CB8AC3E}">
        <p14:creationId xmlns:p14="http://schemas.microsoft.com/office/powerpoint/2010/main" val="43935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97"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Will will start in a minute.</a:t>
            </a:r>
            <a:endParaRPr lang="en-US" altLang="en-US" sz="1600" i="1" dirty="0">
              <a:solidFill>
                <a:schemeClr val="bg1"/>
              </a:solidFill>
            </a:endParaRPr>
          </a:p>
        </p:txBody>
      </p:sp>
      <p:sp>
        <p:nvSpPr>
          <p:cNvPr id="9" name="TextBox 11">
            <a:extLst>
              <a:ext uri="{FF2B5EF4-FFF2-40B4-BE49-F238E27FC236}">
                <a16:creationId xmlns:a16="http://schemas.microsoft.com/office/drawing/2014/main" id="{0CC9AB0E-3705-5A42-8890-60AEF0C0CB3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a:t>
            </a:r>
            <a:r>
              <a:rPr lang="en-US" altLang="en-US" sz="1050" i="1" dirty="0">
                <a:solidFill>
                  <a:schemeClr val="bg1"/>
                </a:solidFill>
              </a:rPr>
              <a:t>Lecture 7: CloudFront, NoSQL, Certificates, DNS, Service Composition</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677787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722638-C661-DE41-B060-F1AE3B879DF2}"/>
              </a:ext>
            </a:extLst>
          </p:cNvPr>
          <p:cNvSpPr>
            <a:spLocks noGrp="1"/>
          </p:cNvSpPr>
          <p:nvPr>
            <p:ph type="body" sz="quarter" idx="10"/>
          </p:nvPr>
        </p:nvSpPr>
        <p:spPr/>
        <p:txBody>
          <a:bodyPr/>
          <a:lstStyle/>
          <a:p>
            <a:r>
              <a:rPr lang="en-US" dirty="0"/>
              <a:t>DynamoDB – Hash Key</a:t>
            </a:r>
          </a:p>
        </p:txBody>
      </p:sp>
      <p:sp>
        <p:nvSpPr>
          <p:cNvPr id="2" name="Title 1"/>
          <p:cNvSpPr>
            <a:spLocks noGrp="1"/>
          </p:cNvSpPr>
          <p:nvPr>
            <p:ph type="title" idx="4294967295"/>
          </p:nvPr>
        </p:nvSpPr>
        <p:spPr>
          <a:xfrm>
            <a:off x="0" y="855663"/>
            <a:ext cx="8280400" cy="387350"/>
          </a:xfrm>
          <a:prstGeom prst="rect">
            <a:avLst/>
          </a:prstGeom>
        </p:spPr>
        <p:txBody>
          <a:bodyPr/>
          <a:lstStyle/>
          <a:p>
            <a:r>
              <a:rPr lang="en-US" dirty="0" err="1"/>
              <a:t>DynamoDB</a:t>
            </a:r>
            <a:r>
              <a:rPr lang="en-US" dirty="0"/>
              <a:t> Hashing</a:t>
            </a:r>
          </a:p>
        </p:txBody>
      </p:sp>
      <p:pic>
        <p:nvPicPr>
          <p:cNvPr id="4" name="Picture 3"/>
          <p:cNvPicPr>
            <a:picLocks noChangeAspect="1"/>
          </p:cNvPicPr>
          <p:nvPr/>
        </p:nvPicPr>
        <p:blipFill>
          <a:blip r:embed="rId2"/>
          <a:stretch>
            <a:fillRect/>
          </a:stretch>
        </p:blipFill>
        <p:spPr>
          <a:xfrm>
            <a:off x="1219200" y="590550"/>
            <a:ext cx="5861109" cy="4128193"/>
          </a:xfrm>
          <a:prstGeom prst="rect">
            <a:avLst/>
          </a:prstGeom>
        </p:spPr>
      </p:pic>
    </p:spTree>
    <p:extLst>
      <p:ext uri="{BB962C8B-B14F-4D97-AF65-F5344CB8AC3E}">
        <p14:creationId xmlns:p14="http://schemas.microsoft.com/office/powerpoint/2010/main" val="2438438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21</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8049193-4AC4-814D-BA1D-6B2BA2128BC8}"/>
              </a:ext>
            </a:extLst>
          </p:cNvPr>
          <p:cNvPicPr>
            <a:picLocks noChangeAspect="1"/>
          </p:cNvPicPr>
          <p:nvPr/>
        </p:nvPicPr>
        <p:blipFill>
          <a:blip r:embed="rId4"/>
          <a:stretch>
            <a:fillRect/>
          </a:stretch>
        </p:blipFill>
        <p:spPr>
          <a:xfrm>
            <a:off x="728085" y="551054"/>
            <a:ext cx="7191188" cy="4017772"/>
          </a:xfrm>
          <a:prstGeom prst="rect">
            <a:avLst/>
          </a:prstGeom>
        </p:spPr>
      </p:pic>
    </p:spTree>
    <p:extLst>
      <p:ext uri="{BB962C8B-B14F-4D97-AF65-F5344CB8AC3E}">
        <p14:creationId xmlns:p14="http://schemas.microsoft.com/office/powerpoint/2010/main" val="2635592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22</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2A4F513-DFE4-1047-8406-046DA0B3C20B}"/>
              </a:ext>
            </a:extLst>
          </p:cNvPr>
          <p:cNvPicPr>
            <a:picLocks noChangeAspect="1"/>
          </p:cNvPicPr>
          <p:nvPr/>
        </p:nvPicPr>
        <p:blipFill>
          <a:blip r:embed="rId4"/>
          <a:stretch>
            <a:fillRect/>
          </a:stretch>
        </p:blipFill>
        <p:spPr>
          <a:xfrm>
            <a:off x="646907" y="486169"/>
            <a:ext cx="7429500" cy="4150919"/>
          </a:xfrm>
          <a:prstGeom prst="rect">
            <a:avLst/>
          </a:prstGeom>
        </p:spPr>
      </p:pic>
    </p:spTree>
    <p:extLst>
      <p:ext uri="{BB962C8B-B14F-4D97-AF65-F5344CB8AC3E}">
        <p14:creationId xmlns:p14="http://schemas.microsoft.com/office/powerpoint/2010/main" val="2105140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23</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E9B904-5CC1-0E4A-AF36-201FF39F6910}"/>
              </a:ext>
            </a:extLst>
          </p:cNvPr>
          <p:cNvPicPr>
            <a:picLocks noChangeAspect="1"/>
          </p:cNvPicPr>
          <p:nvPr/>
        </p:nvPicPr>
        <p:blipFill>
          <a:blip r:embed="rId4"/>
          <a:stretch>
            <a:fillRect/>
          </a:stretch>
        </p:blipFill>
        <p:spPr>
          <a:xfrm>
            <a:off x="744029" y="499056"/>
            <a:ext cx="7439973" cy="4187244"/>
          </a:xfrm>
          <a:prstGeom prst="rect">
            <a:avLst/>
          </a:prstGeom>
        </p:spPr>
      </p:pic>
    </p:spTree>
    <p:extLst>
      <p:ext uri="{BB962C8B-B14F-4D97-AF65-F5344CB8AC3E}">
        <p14:creationId xmlns:p14="http://schemas.microsoft.com/office/powerpoint/2010/main" val="2560380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24</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7D03D03-6B71-E04C-B69A-787D5DD2813D}"/>
              </a:ext>
            </a:extLst>
          </p:cNvPr>
          <p:cNvPicPr>
            <a:picLocks noChangeAspect="1"/>
          </p:cNvPicPr>
          <p:nvPr/>
        </p:nvPicPr>
        <p:blipFill>
          <a:blip r:embed="rId4"/>
          <a:stretch>
            <a:fillRect/>
          </a:stretch>
        </p:blipFill>
        <p:spPr>
          <a:xfrm>
            <a:off x="558797" y="456282"/>
            <a:ext cx="7517610" cy="4230938"/>
          </a:xfrm>
          <a:prstGeom prst="rect">
            <a:avLst/>
          </a:prstGeom>
        </p:spPr>
      </p:pic>
    </p:spTree>
    <p:extLst>
      <p:ext uri="{BB962C8B-B14F-4D97-AF65-F5344CB8AC3E}">
        <p14:creationId xmlns:p14="http://schemas.microsoft.com/office/powerpoint/2010/main" val="1379044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DynamoDB</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255588" y="4695825"/>
            <a:ext cx="6781800" cy="36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25</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E6156 – Cloud Computing: Backend-as-a-Service  (Lecture 6)</a:t>
            </a:r>
          </a:p>
        </p:txBody>
      </p:sp>
      <p:pic>
        <p:nvPicPr>
          <p:cNvPr id="5" name="Picture 4">
            <a:extLst>
              <a:ext uri="{FF2B5EF4-FFF2-40B4-BE49-F238E27FC236}">
                <a16:creationId xmlns:a16="http://schemas.microsoft.com/office/drawing/2014/main" id="{BF70D06D-AB1F-A64E-BA3C-E7B0F76584C7}"/>
              </a:ext>
            </a:extLst>
          </p:cNvPr>
          <p:cNvPicPr>
            <a:picLocks noChangeAspect="1"/>
          </p:cNvPicPr>
          <p:nvPr/>
        </p:nvPicPr>
        <p:blipFill>
          <a:blip r:embed="rId4"/>
          <a:stretch>
            <a:fillRect/>
          </a:stretch>
        </p:blipFill>
        <p:spPr>
          <a:xfrm>
            <a:off x="591146" y="438582"/>
            <a:ext cx="7485262" cy="4212733"/>
          </a:xfrm>
          <a:prstGeom prst="rect">
            <a:avLst/>
          </a:prstGeom>
        </p:spPr>
      </p:pic>
    </p:spTree>
    <p:extLst>
      <p:ext uri="{BB962C8B-B14F-4D97-AF65-F5344CB8AC3E}">
        <p14:creationId xmlns:p14="http://schemas.microsoft.com/office/powerpoint/2010/main" val="4097509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Document Databases – Semi-Structured Schema</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26</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791C1D9-8E75-994D-BA9F-EC6BA8CE64D2}"/>
              </a:ext>
            </a:extLst>
          </p:cNvPr>
          <p:cNvPicPr>
            <a:picLocks noChangeAspect="1"/>
          </p:cNvPicPr>
          <p:nvPr/>
        </p:nvPicPr>
        <p:blipFill>
          <a:blip r:embed="rId4"/>
          <a:stretch>
            <a:fillRect/>
          </a:stretch>
        </p:blipFill>
        <p:spPr>
          <a:xfrm>
            <a:off x="84908" y="572207"/>
            <a:ext cx="5583446" cy="3632288"/>
          </a:xfrm>
          <a:prstGeom prst="rect">
            <a:avLst/>
          </a:prstGeom>
        </p:spPr>
      </p:pic>
      <p:sp>
        <p:nvSpPr>
          <p:cNvPr id="6" name="Content Placeholder 5">
            <a:extLst>
              <a:ext uri="{FF2B5EF4-FFF2-40B4-BE49-F238E27FC236}">
                <a16:creationId xmlns:a16="http://schemas.microsoft.com/office/drawing/2014/main" id="{067EA695-E61C-B74C-AC2E-C98E78333DA4}"/>
              </a:ext>
            </a:extLst>
          </p:cNvPr>
          <p:cNvSpPr>
            <a:spLocks noGrp="1"/>
          </p:cNvSpPr>
          <p:nvPr>
            <p:ph idx="1"/>
          </p:nvPr>
        </p:nvSpPr>
        <p:spPr>
          <a:xfrm>
            <a:off x="5897880" y="556058"/>
            <a:ext cx="3092134" cy="4076665"/>
          </a:xfrm>
        </p:spPr>
        <p:txBody>
          <a:bodyPr>
            <a:normAutofit/>
          </a:bodyPr>
          <a:lstStyle/>
          <a:p>
            <a:pPr marL="0" indent="0">
              <a:lnSpc>
                <a:spcPct val="110000"/>
              </a:lnSpc>
              <a:spcBef>
                <a:spcPts val="0"/>
              </a:spcBef>
              <a:buNone/>
            </a:pPr>
            <a:r>
              <a:rPr lang="en-US" sz="1600" dirty="0"/>
              <a:t>The relation model has difficulties with some types of data:</a:t>
            </a:r>
          </a:p>
          <a:p>
            <a:pPr lvl="1">
              <a:lnSpc>
                <a:spcPct val="110000"/>
              </a:lnSpc>
              <a:spcBef>
                <a:spcPts val="0"/>
              </a:spcBef>
            </a:pPr>
            <a:r>
              <a:rPr lang="en-US" sz="1200" dirty="0"/>
              <a:t>Columns that are lists or maps</a:t>
            </a:r>
          </a:p>
          <a:p>
            <a:pPr lvl="1">
              <a:lnSpc>
                <a:spcPct val="110000"/>
              </a:lnSpc>
              <a:spcBef>
                <a:spcPts val="0"/>
              </a:spcBef>
            </a:pPr>
            <a:r>
              <a:rPr lang="en-US" sz="1200" dirty="0"/>
              <a:t>Nesting – things inside things</a:t>
            </a:r>
          </a:p>
          <a:p>
            <a:pPr lvl="1">
              <a:lnSpc>
                <a:spcPct val="110000"/>
              </a:lnSpc>
              <a:spcBef>
                <a:spcPts val="0"/>
              </a:spcBef>
            </a:pPr>
            <a:r>
              <a:rPr lang="en-US" sz="1200" dirty="0"/>
              <a:t>Discover you need a modified schema when you get a piece of data.</a:t>
            </a:r>
          </a:p>
          <a:p>
            <a:pPr lvl="1">
              <a:lnSpc>
                <a:spcPct val="110000"/>
              </a:lnSpc>
              <a:spcBef>
                <a:spcPts val="0"/>
              </a:spcBef>
            </a:pPr>
            <a:r>
              <a:rPr lang="en-US" sz="1200" dirty="0"/>
              <a:t>etc.</a:t>
            </a:r>
          </a:p>
          <a:p>
            <a:pPr marL="0" indent="0">
              <a:lnSpc>
                <a:spcPct val="110000"/>
              </a:lnSpc>
              <a:spcBef>
                <a:spcPts val="0"/>
              </a:spcBef>
              <a:buNone/>
            </a:pPr>
            <a:r>
              <a:rPr lang="en-US" sz="1600" dirty="0"/>
              <a:t>All of these are common for documented like data:</a:t>
            </a:r>
          </a:p>
          <a:p>
            <a:pPr lvl="1">
              <a:lnSpc>
                <a:spcPct val="110000"/>
              </a:lnSpc>
              <a:spcBef>
                <a:spcPts val="0"/>
              </a:spcBef>
            </a:pPr>
            <a:r>
              <a:rPr lang="en-US" sz="1200" dirty="0"/>
              <a:t>Threaded discussions.</a:t>
            </a:r>
          </a:p>
          <a:p>
            <a:pPr lvl="1">
              <a:lnSpc>
                <a:spcPct val="110000"/>
              </a:lnSpc>
              <a:spcBef>
                <a:spcPts val="0"/>
              </a:spcBef>
            </a:pPr>
            <a:r>
              <a:rPr lang="en-US" sz="1200" dirty="0"/>
              <a:t>Documents.</a:t>
            </a:r>
          </a:p>
          <a:p>
            <a:pPr lvl="1">
              <a:lnSpc>
                <a:spcPct val="110000"/>
              </a:lnSpc>
              <a:spcBef>
                <a:spcPts val="0"/>
              </a:spcBef>
            </a:pPr>
            <a:r>
              <a:rPr lang="en-US" sz="1200" dirty="0"/>
              <a:t>... ...</a:t>
            </a:r>
          </a:p>
          <a:p>
            <a:pPr>
              <a:lnSpc>
                <a:spcPct val="110000"/>
              </a:lnSpc>
              <a:spcBef>
                <a:spcPts val="0"/>
              </a:spcBef>
            </a:pPr>
            <a:r>
              <a:rPr lang="en-US" sz="1600" dirty="0"/>
              <a:t>Document DBs emerged to handle these scenarios. </a:t>
            </a:r>
          </a:p>
        </p:txBody>
      </p:sp>
    </p:spTree>
    <p:extLst>
      <p:ext uri="{BB962C8B-B14F-4D97-AF65-F5344CB8AC3E}">
        <p14:creationId xmlns:p14="http://schemas.microsoft.com/office/powerpoint/2010/main" val="482146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29200" y="0"/>
            <a:ext cx="4185372" cy="4552950"/>
          </a:xfrm>
          <a:prstGeom prst="rect">
            <a:avLst/>
          </a:prstGeom>
        </p:spPr>
      </p:pic>
      <p:sp>
        <p:nvSpPr>
          <p:cNvPr id="3" name="Content Placeholder 2"/>
          <p:cNvSpPr>
            <a:spLocks noGrp="1"/>
          </p:cNvSpPr>
          <p:nvPr>
            <p:ph idx="1"/>
          </p:nvPr>
        </p:nvSpPr>
        <p:spPr>
          <a:xfrm>
            <a:off x="152400" y="590550"/>
            <a:ext cx="4572000" cy="4038600"/>
          </a:xfrm>
          <a:prstGeom prst="rect">
            <a:avLst/>
          </a:prstGeom>
        </p:spPr>
        <p:txBody>
          <a:bodyPr/>
          <a:lstStyle/>
          <a:p>
            <a:r>
              <a:rPr lang="en-US" dirty="0"/>
              <a:t>Achieves much greater scalability and performance than RDBMs</a:t>
            </a:r>
          </a:p>
          <a:p>
            <a:r>
              <a:rPr lang="en-US" dirty="0"/>
              <a:t>Does not support some RDBMs capabilities:</a:t>
            </a:r>
          </a:p>
          <a:p>
            <a:pPr lvl="1"/>
            <a:r>
              <a:rPr lang="en-US" dirty="0"/>
              <a:t>Referential integrity.</a:t>
            </a:r>
          </a:p>
          <a:p>
            <a:pPr lvl="1"/>
            <a:r>
              <a:rPr lang="en-US" dirty="0"/>
              <a:t>JOIN</a:t>
            </a:r>
          </a:p>
          <a:p>
            <a:pPr lvl="1"/>
            <a:r>
              <a:rPr lang="en-US" dirty="0"/>
              <a:t>Queries limited to key fields.</a:t>
            </a:r>
          </a:p>
          <a:p>
            <a:pPr lvl="1"/>
            <a:r>
              <a:rPr lang="en-US" dirty="0"/>
              <a:t>Non-key field queries are always scans.</a:t>
            </a:r>
          </a:p>
          <a:p>
            <a:r>
              <a:rPr lang="en-US" dirty="0"/>
              <a:t>Data model better fit for </a:t>
            </a:r>
            <a:r>
              <a:rPr lang="en-US" i="1" dirty="0"/>
              <a:t>semi-structured</a:t>
            </a:r>
            <a:r>
              <a:rPr lang="en-US" dirty="0"/>
              <a:t> data models and good fit for JSON</a:t>
            </a:r>
          </a:p>
          <a:p>
            <a:pPr lvl="1"/>
            <a:r>
              <a:rPr lang="en-US" dirty="0"/>
              <a:t>Maps</a:t>
            </a:r>
          </a:p>
          <a:p>
            <a:pPr lvl="1"/>
            <a:r>
              <a:rPr lang="en-US" dirty="0"/>
              <a:t>Lists</a:t>
            </a:r>
          </a:p>
        </p:txBody>
      </p:sp>
      <p:sp>
        <p:nvSpPr>
          <p:cNvPr id="5" name="Text Placeholder 4">
            <a:extLst>
              <a:ext uri="{FF2B5EF4-FFF2-40B4-BE49-F238E27FC236}">
                <a16:creationId xmlns:a16="http://schemas.microsoft.com/office/drawing/2014/main" id="{8DB6AC83-86B8-4E45-AB26-F5E9C36CB4A0}"/>
              </a:ext>
            </a:extLst>
          </p:cNvPr>
          <p:cNvSpPr>
            <a:spLocks noGrp="1"/>
          </p:cNvSpPr>
          <p:nvPr>
            <p:ph type="body" sz="quarter" idx="10"/>
          </p:nvPr>
        </p:nvSpPr>
        <p:spPr/>
        <p:txBody>
          <a:bodyPr/>
          <a:lstStyle/>
          <a:p>
            <a:r>
              <a:rPr lang="en-US" dirty="0"/>
              <a:t>DynamoDB Summary</a:t>
            </a:r>
          </a:p>
        </p:txBody>
      </p:sp>
    </p:spTree>
    <p:extLst>
      <p:ext uri="{BB962C8B-B14F-4D97-AF65-F5344CB8AC3E}">
        <p14:creationId xmlns:p14="http://schemas.microsoft.com/office/powerpoint/2010/main" val="1266228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err="1">
                <a:ln>
                  <a:noFill/>
                </a:ln>
                <a:solidFill>
                  <a:prstClr val="white"/>
                </a:solidFill>
                <a:effectLst/>
                <a:uLnTx/>
                <a:uFillTx/>
                <a:latin typeface="Calibri" charset="0"/>
                <a:ea typeface="ＭＳ Ｐゴシック" charset="-128"/>
                <a:cs typeface="+mn-cs"/>
              </a:rPr>
              <a:t>ETag</a:t>
            </a:r>
            <a:r>
              <a:rPr kumimoji="0" lang="en-US" sz="2800" b="0" i="0" u="none" strike="noStrike" kern="1200" cap="none" spc="0" normalizeH="0" baseline="0" noProof="0" dirty="0">
                <a:ln>
                  <a:noFill/>
                </a:ln>
                <a:solidFill>
                  <a:prstClr val="white"/>
                </a:solidFill>
                <a:effectLst/>
                <a:uLnTx/>
                <a:uFillTx/>
                <a:latin typeface="Calibri" charset="0"/>
                <a:ea typeface="ＭＳ Ｐゴシック" charset="-128"/>
                <a:cs typeface="+mn-cs"/>
              </a:rPr>
              <a:t>, Conditional Update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135327AB-5A55-D74B-B33C-12341B8DFB88}"/>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a:t>
            </a:r>
            <a:r>
              <a:rPr lang="en-US" altLang="en-US" sz="1050" i="1" dirty="0">
                <a:solidFill>
                  <a:schemeClr val="bg1"/>
                </a:solidFill>
              </a:rPr>
              <a:t>Lecture 7: CloudFront, NoSQL, Certificates, DNS, Service Composition</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657477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and Isolation: Read then Update Conflict</a:t>
            </a:r>
          </a:p>
        </p:txBody>
      </p:sp>
      <p:sp>
        <p:nvSpPr>
          <p:cNvPr id="26" name="Content Placeholder 25"/>
          <p:cNvSpPr>
            <a:spLocks noGrp="1"/>
          </p:cNvSpPr>
          <p:nvPr>
            <p:ph sz="half" idx="1"/>
          </p:nvPr>
        </p:nvSpPr>
        <p:spPr>
          <a:xfrm>
            <a:off x="4594302" y="2790448"/>
            <a:ext cx="4130038" cy="1724796"/>
          </a:xfrm>
        </p:spPr>
        <p:txBody>
          <a:bodyPr>
            <a:normAutofit lnSpcReduction="10000"/>
          </a:bodyPr>
          <a:lstStyle/>
          <a:p>
            <a:pPr>
              <a:spcBef>
                <a:spcPts val="0"/>
              </a:spcBef>
              <a:spcAft>
                <a:spcPts val="200"/>
              </a:spcAft>
            </a:pPr>
            <a:r>
              <a:rPr lang="en-US" sz="1600" dirty="0"/>
              <a:t>If</a:t>
            </a:r>
          </a:p>
          <a:p>
            <a:pPr lvl="1">
              <a:spcBef>
                <a:spcPts val="0"/>
              </a:spcBef>
              <a:spcAft>
                <a:spcPts val="200"/>
              </a:spcAft>
            </a:pPr>
            <a:r>
              <a:rPr lang="en-US" sz="1400" dirty="0"/>
              <a:t>The written value</a:t>
            </a:r>
          </a:p>
          <a:p>
            <a:pPr lvl="1">
              <a:spcBef>
                <a:spcPts val="0"/>
              </a:spcBef>
              <a:spcAft>
                <a:spcPts val="200"/>
              </a:spcAft>
            </a:pPr>
            <a:r>
              <a:rPr lang="en-US" sz="1400" dirty="0"/>
              <a:t>Depends on the read value.</a:t>
            </a:r>
          </a:p>
          <a:p>
            <a:pPr lvl="1">
              <a:spcBef>
                <a:spcPts val="0"/>
              </a:spcBef>
              <a:spcAft>
                <a:spcPts val="200"/>
              </a:spcAft>
            </a:pPr>
            <a:r>
              <a:rPr lang="en-US" sz="1400" dirty="0"/>
              <a:t>The resource may be in the wrong state at the end.</a:t>
            </a:r>
          </a:p>
          <a:p>
            <a:pPr>
              <a:spcBef>
                <a:spcPts val="0"/>
              </a:spcBef>
              <a:spcAft>
                <a:spcPts val="200"/>
              </a:spcAft>
            </a:pPr>
            <a:r>
              <a:rPr lang="en-US" dirty="0"/>
              <a:t>The execution was RRWW</a:t>
            </a:r>
          </a:p>
          <a:p>
            <a:pPr>
              <a:spcBef>
                <a:spcPts val="0"/>
              </a:spcBef>
              <a:spcAft>
                <a:spcPts val="200"/>
              </a:spcAft>
            </a:pPr>
            <a:r>
              <a:rPr lang="en-US" dirty="0"/>
              <a:t>But the intent was RWRW.</a:t>
            </a:r>
          </a:p>
        </p:txBody>
      </p:sp>
      <p:pic>
        <p:nvPicPr>
          <p:cNvPr id="3" name="Picture 2"/>
          <p:cNvPicPr>
            <a:picLocks noChangeAspect="1"/>
          </p:cNvPicPr>
          <p:nvPr/>
        </p:nvPicPr>
        <p:blipFill>
          <a:blip r:embed="rId2"/>
          <a:stretch>
            <a:fillRect/>
          </a:stretch>
        </p:blipFill>
        <p:spPr>
          <a:xfrm>
            <a:off x="224177" y="1182224"/>
            <a:ext cx="934086" cy="1096536"/>
          </a:xfrm>
          <a:prstGeom prst="rect">
            <a:avLst/>
          </a:prstGeom>
        </p:spPr>
      </p:pic>
      <p:pic>
        <p:nvPicPr>
          <p:cNvPr id="4" name="Picture 3"/>
          <p:cNvPicPr>
            <a:picLocks noChangeAspect="1"/>
          </p:cNvPicPr>
          <p:nvPr/>
        </p:nvPicPr>
        <p:blipFill>
          <a:blip r:embed="rId3"/>
          <a:stretch>
            <a:fillRect/>
          </a:stretch>
        </p:blipFill>
        <p:spPr>
          <a:xfrm>
            <a:off x="344042" y="2877015"/>
            <a:ext cx="1083375" cy="1270310"/>
          </a:xfrm>
          <a:prstGeom prst="rect">
            <a:avLst/>
          </a:prstGeom>
        </p:spPr>
      </p:pic>
      <p:sp>
        <p:nvSpPr>
          <p:cNvPr id="5" name="Rounded Rectangle 4"/>
          <p:cNvSpPr/>
          <p:nvPr/>
        </p:nvSpPr>
        <p:spPr>
          <a:xfrm>
            <a:off x="4754017" y="696070"/>
            <a:ext cx="3479180" cy="1903142"/>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r>
              <a:rPr lang="en-US" dirty="0">
                <a:solidFill>
                  <a:srgbClr val="FFFF00"/>
                </a:solidFill>
                <a:latin typeface="Calibri"/>
              </a:rPr>
              <a:t>Some</a:t>
            </a:r>
          </a:p>
          <a:p>
            <a:pPr algn="ctr" defTabSz="457189"/>
            <a:r>
              <a:rPr lang="en-US" dirty="0">
                <a:solidFill>
                  <a:srgbClr val="FFFF00"/>
                </a:solidFill>
                <a:latin typeface="Calibri"/>
              </a:rPr>
              <a:t>Resource</a:t>
            </a:r>
          </a:p>
        </p:txBody>
      </p:sp>
      <p:cxnSp>
        <p:nvCxnSpPr>
          <p:cNvPr id="7" name="Straight Arrow Connector 6"/>
          <p:cNvCxnSpPr/>
          <p:nvPr/>
        </p:nvCxnSpPr>
        <p:spPr>
          <a:xfrm flipV="1">
            <a:off x="959006" y="990990"/>
            <a:ext cx="3795011" cy="36574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39099" y="899532"/>
            <a:ext cx="914400" cy="914400"/>
          </a:xfrm>
          <a:prstGeom prst="rect">
            <a:avLst/>
          </a:prstGeom>
          <a:noFill/>
        </p:spPr>
        <p:txBody>
          <a:bodyPr wrap="none" rtlCol="0">
            <a:noAutofit/>
          </a:bodyPr>
          <a:lstStyle/>
          <a:p>
            <a:pPr defTabSz="457189">
              <a:lnSpc>
                <a:spcPct val="90000"/>
              </a:lnSpc>
              <a:spcBef>
                <a:spcPts val="600"/>
              </a:spcBef>
              <a:buClr>
                <a:prstClr val="white"/>
              </a:buClr>
            </a:pPr>
            <a:r>
              <a:rPr lang="en-US" sz="1400" dirty="0">
                <a:solidFill>
                  <a:prstClr val="black"/>
                </a:solidFill>
                <a:latin typeface="Calibri"/>
              </a:rPr>
              <a:t>1. Bob GETs the resource.</a:t>
            </a:r>
          </a:p>
        </p:txBody>
      </p:sp>
      <p:sp>
        <p:nvSpPr>
          <p:cNvPr id="9" name="TextBox 8"/>
          <p:cNvSpPr txBox="1"/>
          <p:nvPr/>
        </p:nvSpPr>
        <p:spPr>
          <a:xfrm>
            <a:off x="1093315" y="2297545"/>
            <a:ext cx="914400" cy="914400"/>
          </a:xfrm>
          <a:prstGeom prst="rect">
            <a:avLst/>
          </a:prstGeom>
          <a:noFill/>
        </p:spPr>
        <p:txBody>
          <a:bodyPr wrap="none" rtlCol="0">
            <a:noAutofit/>
          </a:bodyPr>
          <a:lstStyle/>
          <a:p>
            <a:pPr defTabSz="457189">
              <a:lnSpc>
                <a:spcPct val="90000"/>
              </a:lnSpc>
              <a:spcBef>
                <a:spcPts val="600"/>
              </a:spcBef>
              <a:buClr>
                <a:prstClr val="white"/>
              </a:buClr>
            </a:pPr>
            <a:r>
              <a:rPr lang="en-US" sz="1400" dirty="0">
                <a:solidFill>
                  <a:prstClr val="black"/>
                </a:solidFill>
                <a:latin typeface="Calibri"/>
              </a:rPr>
              <a:t>2. Mary GETs the resource.</a:t>
            </a:r>
          </a:p>
        </p:txBody>
      </p:sp>
      <p:sp>
        <p:nvSpPr>
          <p:cNvPr id="10" name="TextBox 9"/>
          <p:cNvSpPr txBox="1"/>
          <p:nvPr/>
        </p:nvSpPr>
        <p:spPr>
          <a:xfrm>
            <a:off x="1253028" y="1684812"/>
            <a:ext cx="914400" cy="914400"/>
          </a:xfrm>
          <a:prstGeom prst="rect">
            <a:avLst/>
          </a:prstGeom>
          <a:noFill/>
        </p:spPr>
        <p:txBody>
          <a:bodyPr wrap="none" rtlCol="0">
            <a:noAutofit/>
          </a:bodyPr>
          <a:lstStyle/>
          <a:p>
            <a:pPr defTabSz="457189">
              <a:lnSpc>
                <a:spcPct val="90000"/>
              </a:lnSpc>
              <a:spcBef>
                <a:spcPts val="600"/>
              </a:spcBef>
              <a:buClr>
                <a:prstClr val="white"/>
              </a:buClr>
            </a:pPr>
            <a:r>
              <a:rPr lang="en-US" sz="1400" dirty="0">
                <a:solidFill>
                  <a:prstClr val="black"/>
                </a:solidFill>
                <a:latin typeface="Calibri"/>
              </a:rPr>
              <a:t>3. Bob changes the data based on values.</a:t>
            </a:r>
          </a:p>
        </p:txBody>
      </p:sp>
      <p:cxnSp>
        <p:nvCxnSpPr>
          <p:cNvPr id="13" name="Straight Arrow Connector 12"/>
          <p:cNvCxnSpPr/>
          <p:nvPr/>
        </p:nvCxnSpPr>
        <p:spPr>
          <a:xfrm flipV="1">
            <a:off x="1129931" y="2198899"/>
            <a:ext cx="3568450" cy="79295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111284" y="1182225"/>
            <a:ext cx="3642732" cy="552379"/>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345642" y="2534656"/>
            <a:ext cx="3408375" cy="903201"/>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45641" y="3384255"/>
            <a:ext cx="914400" cy="914400"/>
          </a:xfrm>
          <a:prstGeom prst="rect">
            <a:avLst/>
          </a:prstGeom>
          <a:noFill/>
        </p:spPr>
        <p:txBody>
          <a:bodyPr wrap="none" rtlCol="0">
            <a:noAutofit/>
          </a:bodyPr>
          <a:lstStyle/>
          <a:p>
            <a:pPr defTabSz="457189">
              <a:lnSpc>
                <a:spcPct val="90000"/>
              </a:lnSpc>
              <a:spcBef>
                <a:spcPts val="600"/>
              </a:spcBef>
              <a:buClr>
                <a:prstClr val="white"/>
              </a:buClr>
            </a:pPr>
            <a:r>
              <a:rPr lang="en-US" sz="1400" dirty="0">
                <a:solidFill>
                  <a:prstClr val="black"/>
                </a:solidFill>
                <a:latin typeface="Calibri"/>
              </a:rPr>
              <a:t>4. Mary changes the data based on values.</a:t>
            </a:r>
          </a:p>
        </p:txBody>
      </p:sp>
    </p:spTree>
    <p:extLst>
      <p:ext uri="{BB962C8B-B14F-4D97-AF65-F5344CB8AC3E}">
        <p14:creationId xmlns:p14="http://schemas.microsoft.com/office/powerpoint/2010/main" val="2101555882"/>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Come Code Walkthroughs</a:t>
            </a:r>
            <a:br>
              <a:rPr lang="en-US" altLang="en-US" sz="2800" i="1" dirty="0">
                <a:solidFill>
                  <a:schemeClr val="bg1"/>
                </a:solidFill>
              </a:rPr>
            </a:br>
            <a:r>
              <a:rPr lang="en-US" altLang="en-US" sz="2800" i="1" dirty="0">
                <a:solidFill>
                  <a:schemeClr val="bg1"/>
                </a:solidFill>
              </a:rPr>
              <a:t>Smarty – Samples (Python, UI)</a:t>
            </a:r>
            <a:br>
              <a:rPr lang="en-US" altLang="en-US" sz="2800" i="1" dirty="0">
                <a:solidFill>
                  <a:schemeClr val="bg1"/>
                </a:solidFill>
              </a:rPr>
            </a:br>
            <a:r>
              <a:rPr lang="en-US" altLang="en-US" sz="2800" i="1" dirty="0">
                <a:solidFill>
                  <a:schemeClr val="bg1"/>
                </a:solidFill>
              </a:rPr>
              <a:t>Notification</a:t>
            </a:r>
          </a:p>
          <a:p>
            <a:pPr algn="ctr"/>
            <a:r>
              <a:rPr lang="en-US" altLang="en-US" sz="2800" i="1" dirty="0">
                <a:solidFill>
                  <a:schemeClr val="bg1"/>
                </a:solidFill>
              </a:rPr>
              <a:t>Lambda Functions </a:t>
            </a:r>
            <a:r>
              <a:rPr lang="en-US" altLang="en-US" sz="2800" i="1" dirty="0">
                <a:solidFill>
                  <a:schemeClr val="bg1"/>
                </a:solidFill>
                <a:sym typeface="Wingdings" pitchFamily="2" charset="2"/>
              </a:rPr>
              <a:t> SNS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0CC9AB0E-3705-5A42-8890-60AEF0C0CB3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a:t>
            </a:r>
            <a:r>
              <a:rPr lang="en-US" altLang="en-US" sz="1050" i="1" dirty="0">
                <a:solidFill>
                  <a:schemeClr val="bg1"/>
                </a:solidFill>
              </a:rPr>
              <a:t>Lecture 7: CloudFront, NoSQL, Certificates, DNS, Service Composition</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169589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Isolation/Concurrency Control</a:t>
            </a:r>
          </a:p>
        </p:txBody>
      </p:sp>
      <p:sp>
        <p:nvSpPr>
          <p:cNvPr id="4" name="Content Placeholder 3"/>
          <p:cNvSpPr>
            <a:spLocks noGrp="1"/>
          </p:cNvSpPr>
          <p:nvPr>
            <p:ph sz="half" idx="1"/>
          </p:nvPr>
        </p:nvSpPr>
        <p:spPr>
          <a:xfrm>
            <a:off x="120703" y="590550"/>
            <a:ext cx="8495740" cy="3962400"/>
          </a:xfrm>
        </p:spPr>
        <p:txBody>
          <a:bodyPr>
            <a:normAutofit fontScale="92500"/>
          </a:bodyPr>
          <a:lstStyle/>
          <a:p>
            <a:pPr>
              <a:lnSpc>
                <a:spcPct val="120000"/>
              </a:lnSpc>
              <a:spcBef>
                <a:spcPts val="0"/>
              </a:spcBef>
              <a:spcAft>
                <a:spcPts val="225"/>
              </a:spcAft>
            </a:pPr>
            <a:r>
              <a:rPr lang="en-US" sz="1350" dirty="0"/>
              <a:t>There are two basic approaches to implementing isolation</a:t>
            </a:r>
          </a:p>
          <a:p>
            <a:pPr lvl="1">
              <a:lnSpc>
                <a:spcPct val="120000"/>
              </a:lnSpc>
              <a:spcBef>
                <a:spcPts val="0"/>
              </a:spcBef>
              <a:spcAft>
                <a:spcPts val="225"/>
              </a:spcAft>
            </a:pPr>
            <a:r>
              <a:rPr lang="en-US" sz="1200" dirty="0">
                <a:solidFill>
                  <a:srgbClr val="FF0000"/>
                </a:solidFill>
              </a:rPr>
              <a:t>Locking/Pessimistic, e.g. cursor isolation</a:t>
            </a:r>
          </a:p>
          <a:p>
            <a:pPr lvl="1">
              <a:lnSpc>
                <a:spcPct val="120000"/>
              </a:lnSpc>
              <a:spcBef>
                <a:spcPts val="0"/>
              </a:spcBef>
              <a:spcAft>
                <a:spcPts val="225"/>
              </a:spcAft>
            </a:pPr>
            <a:r>
              <a:rPr lang="en-US" sz="1200" dirty="0"/>
              <a:t>Optimistic: Before committing, each transaction verifies that no other transaction has modified the data it has read.</a:t>
            </a:r>
          </a:p>
          <a:p>
            <a:pPr>
              <a:lnSpc>
                <a:spcPct val="120000"/>
              </a:lnSpc>
              <a:spcBef>
                <a:spcPts val="0"/>
              </a:spcBef>
              <a:spcAft>
                <a:spcPts val="225"/>
              </a:spcAft>
            </a:pPr>
            <a:r>
              <a:rPr lang="en-US" sz="1350" dirty="0"/>
              <a:t>How does this work in REST?</a:t>
            </a:r>
          </a:p>
          <a:p>
            <a:pPr lvl="1">
              <a:lnSpc>
                <a:spcPct val="120000"/>
              </a:lnSpc>
              <a:spcBef>
                <a:spcPts val="0"/>
              </a:spcBef>
              <a:spcAft>
                <a:spcPts val="225"/>
              </a:spcAft>
            </a:pPr>
            <a:r>
              <a:rPr lang="en-US" sz="1200" dirty="0"/>
              <a:t>The server maintains an </a:t>
            </a:r>
            <a:r>
              <a:rPr lang="en-US" sz="1200" dirty="0" err="1"/>
              <a:t>ETag</a:t>
            </a:r>
            <a:r>
              <a:rPr lang="en-US" sz="1200" dirty="0"/>
              <a:t> (Entity Tag) for each resource.</a:t>
            </a:r>
          </a:p>
          <a:p>
            <a:pPr lvl="1">
              <a:lnSpc>
                <a:spcPct val="120000"/>
              </a:lnSpc>
              <a:spcBef>
                <a:spcPts val="0"/>
              </a:spcBef>
              <a:spcAft>
                <a:spcPts val="225"/>
              </a:spcAft>
            </a:pPr>
            <a:r>
              <a:rPr lang="en-US" sz="1200" dirty="0"/>
              <a:t>Every time a resource’s state changes, the server computes a new </a:t>
            </a:r>
            <a:r>
              <a:rPr lang="en-US" sz="1200" dirty="0" err="1"/>
              <a:t>ETag</a:t>
            </a:r>
            <a:r>
              <a:rPr lang="en-US" sz="1200" dirty="0"/>
              <a:t>.</a:t>
            </a:r>
          </a:p>
          <a:p>
            <a:pPr lvl="1">
              <a:lnSpc>
                <a:spcPct val="120000"/>
              </a:lnSpc>
              <a:spcBef>
                <a:spcPts val="0"/>
              </a:spcBef>
              <a:spcAft>
                <a:spcPts val="225"/>
              </a:spcAft>
            </a:pPr>
            <a:r>
              <a:rPr lang="en-US" sz="1200" dirty="0"/>
              <a:t>The server includes the </a:t>
            </a:r>
            <a:r>
              <a:rPr lang="en-US" sz="1200" dirty="0" err="1"/>
              <a:t>ETag</a:t>
            </a:r>
            <a:r>
              <a:rPr lang="en-US" sz="1200" dirty="0"/>
              <a:t> in the header when returning data to the client.</a:t>
            </a:r>
          </a:p>
          <a:p>
            <a:pPr lvl="1">
              <a:lnSpc>
                <a:spcPct val="120000"/>
              </a:lnSpc>
              <a:spcBef>
                <a:spcPts val="0"/>
              </a:spcBef>
              <a:spcAft>
                <a:spcPts val="225"/>
              </a:spcAft>
            </a:pPr>
            <a:r>
              <a:rPr lang="en-US" sz="1200" dirty="0"/>
              <a:t>The server may </a:t>
            </a:r>
            <a:r>
              <a:rPr lang="en-US" sz="1200" i="1" dirty="0"/>
              <a:t>optionally</a:t>
            </a:r>
            <a:r>
              <a:rPr lang="en-US" sz="1200" dirty="0"/>
              <a:t> maintain and return “Last Modified” time for resources.</a:t>
            </a:r>
          </a:p>
          <a:p>
            <a:pPr>
              <a:lnSpc>
                <a:spcPct val="120000"/>
              </a:lnSpc>
              <a:spcBef>
                <a:spcPts val="0"/>
              </a:spcBef>
              <a:spcAft>
                <a:spcPts val="225"/>
              </a:spcAft>
            </a:pPr>
            <a:r>
              <a:rPr lang="en-US" sz="1350" dirty="0"/>
              <a:t>Semantics on updates</a:t>
            </a:r>
          </a:p>
          <a:p>
            <a:pPr lvl="1">
              <a:lnSpc>
                <a:spcPct val="120000"/>
              </a:lnSpc>
              <a:spcBef>
                <a:spcPts val="0"/>
              </a:spcBef>
              <a:spcAft>
                <a:spcPts val="225"/>
              </a:spcAft>
            </a:pPr>
            <a:r>
              <a:rPr lang="en-US" sz="1200" dirty="0"/>
              <a:t>If-Match – value of a previous calls </a:t>
            </a:r>
            <a:r>
              <a:rPr lang="en-US" sz="1200" dirty="0" err="1"/>
              <a:t>ETag</a:t>
            </a:r>
            <a:r>
              <a:rPr lang="en-US" sz="1200" dirty="0"/>
              <a:t> response used with a PUT or DELETE. Server should only act if nobody else has modified the resource since you last fetched it. Otherwise provides a 412.</a:t>
            </a:r>
          </a:p>
          <a:p>
            <a:pPr lvl="1">
              <a:lnSpc>
                <a:spcPct val="120000"/>
              </a:lnSpc>
              <a:spcBef>
                <a:spcPts val="0"/>
              </a:spcBef>
              <a:spcAft>
                <a:spcPts val="225"/>
              </a:spcAft>
            </a:pPr>
            <a:r>
              <a:rPr lang="en-US" sz="1200" dirty="0"/>
              <a:t>If-Modified-Since – value of a previous Last-Modified response used with a GET. Server should only provide a response if the resource was modified since the timestamp submitted. Use in conjunction with If-None-Match in case the change occurred within the same second. Otherwise provide a 304.</a:t>
            </a:r>
          </a:p>
          <a:p>
            <a:pPr lvl="1">
              <a:lnSpc>
                <a:spcPct val="120000"/>
              </a:lnSpc>
              <a:spcBef>
                <a:spcPts val="0"/>
              </a:spcBef>
              <a:spcAft>
                <a:spcPts val="225"/>
              </a:spcAft>
            </a:pPr>
            <a:r>
              <a:rPr lang="en-US" sz="1200" dirty="0"/>
              <a:t>If-None-Match – value of a previous calls </a:t>
            </a:r>
            <a:r>
              <a:rPr lang="en-US" sz="1200" dirty="0" err="1"/>
              <a:t>ETag</a:t>
            </a:r>
            <a:r>
              <a:rPr lang="en-US" sz="1200" dirty="0"/>
              <a:t> response used with a GET. Server should only provide a response if the </a:t>
            </a:r>
            <a:r>
              <a:rPr lang="en-US" sz="1200" dirty="0" err="1"/>
              <a:t>ETag</a:t>
            </a:r>
            <a:r>
              <a:rPr lang="en-US" sz="1200" dirty="0"/>
              <a:t> doesn’t match, i.e. the resource has been altered. Otherwise provide a 304.</a:t>
            </a:r>
          </a:p>
          <a:p>
            <a:pPr lvl="1">
              <a:lnSpc>
                <a:spcPct val="120000"/>
              </a:lnSpc>
              <a:spcBef>
                <a:spcPts val="0"/>
              </a:spcBef>
              <a:spcAft>
                <a:spcPts val="225"/>
              </a:spcAft>
            </a:pPr>
            <a:r>
              <a:rPr lang="en-US" sz="1200" dirty="0"/>
              <a:t>If-Unmodified-Since – value of a previous Last-Modified response used with a PUT or DELETE. Server should only act if nobody else has modified the resource since you last fetched it. Otherwise provides a 412</a:t>
            </a:r>
          </a:p>
        </p:txBody>
      </p:sp>
      <p:sp>
        <p:nvSpPr>
          <p:cNvPr id="3" name="Rectangular Callout 2">
            <a:extLst>
              <a:ext uri="{FF2B5EF4-FFF2-40B4-BE49-F238E27FC236}">
                <a16:creationId xmlns:a16="http://schemas.microsoft.com/office/drawing/2014/main" id="{87902F56-041B-DB44-9A72-E0E311A98D44}"/>
              </a:ext>
            </a:extLst>
          </p:cNvPr>
          <p:cNvSpPr/>
          <p:nvPr/>
        </p:nvSpPr>
        <p:spPr>
          <a:xfrm>
            <a:off x="6063520" y="216177"/>
            <a:ext cx="2445026" cy="704279"/>
          </a:xfrm>
          <a:prstGeom prst="wedgeRectCallout">
            <a:avLst>
              <a:gd name="adj1" fmla="val -152236"/>
              <a:gd name="adj2" fmla="val 5495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This requires conversation state,</a:t>
            </a:r>
            <a:br>
              <a:rPr lang="en-US" sz="1050" dirty="0"/>
            </a:br>
            <a:r>
              <a:rPr lang="en-US" sz="1050" dirty="0"/>
              <a:t>which would violate the REST</a:t>
            </a:r>
            <a:br>
              <a:rPr lang="en-US" sz="1050" dirty="0"/>
            </a:br>
            <a:r>
              <a:rPr lang="en-US" sz="1050" dirty="0"/>
              <a:t>Stateless principle.</a:t>
            </a:r>
          </a:p>
        </p:txBody>
      </p:sp>
    </p:spTree>
    <p:extLst>
      <p:ext uri="{BB962C8B-B14F-4D97-AF65-F5344CB8AC3E}">
        <p14:creationId xmlns:p14="http://schemas.microsoft.com/office/powerpoint/2010/main" val="3017701611"/>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E2A18B-99FE-A446-9444-745C03D66A92}"/>
              </a:ext>
            </a:extLst>
          </p:cNvPr>
          <p:cNvSpPr>
            <a:spLocks noGrp="1"/>
          </p:cNvSpPr>
          <p:nvPr>
            <p:ph type="title"/>
          </p:nvPr>
        </p:nvSpPr>
        <p:spPr/>
        <p:txBody>
          <a:bodyPr/>
          <a:lstStyle/>
          <a:p>
            <a:r>
              <a:rPr lang="en-US" dirty="0"/>
              <a:t>Conditional Operations</a:t>
            </a:r>
          </a:p>
        </p:txBody>
      </p:sp>
      <p:pic>
        <p:nvPicPr>
          <p:cNvPr id="4" name="Picture 3">
            <a:extLst>
              <a:ext uri="{FF2B5EF4-FFF2-40B4-BE49-F238E27FC236}">
                <a16:creationId xmlns:a16="http://schemas.microsoft.com/office/drawing/2014/main" id="{B131068C-33DE-E94A-BA48-07860BAEF33C}"/>
              </a:ext>
            </a:extLst>
          </p:cNvPr>
          <p:cNvPicPr>
            <a:picLocks noChangeAspect="1"/>
          </p:cNvPicPr>
          <p:nvPr/>
        </p:nvPicPr>
        <p:blipFill>
          <a:blip r:embed="rId2"/>
          <a:stretch>
            <a:fillRect/>
          </a:stretch>
        </p:blipFill>
        <p:spPr>
          <a:xfrm>
            <a:off x="115547" y="604552"/>
            <a:ext cx="4225828" cy="3438260"/>
          </a:xfrm>
          <a:prstGeom prst="rect">
            <a:avLst/>
          </a:prstGeom>
        </p:spPr>
      </p:pic>
      <p:pic>
        <p:nvPicPr>
          <p:cNvPr id="5" name="Picture 4">
            <a:extLst>
              <a:ext uri="{FF2B5EF4-FFF2-40B4-BE49-F238E27FC236}">
                <a16:creationId xmlns:a16="http://schemas.microsoft.com/office/drawing/2014/main" id="{A5FCEA24-D385-3743-81C8-2DA505B05F76}"/>
              </a:ext>
            </a:extLst>
          </p:cNvPr>
          <p:cNvPicPr>
            <a:picLocks noChangeAspect="1"/>
          </p:cNvPicPr>
          <p:nvPr/>
        </p:nvPicPr>
        <p:blipFill>
          <a:blip r:embed="rId3"/>
          <a:stretch>
            <a:fillRect/>
          </a:stretch>
        </p:blipFill>
        <p:spPr>
          <a:xfrm>
            <a:off x="4422254" y="525654"/>
            <a:ext cx="4568549" cy="2198495"/>
          </a:xfrm>
          <a:prstGeom prst="rect">
            <a:avLst/>
          </a:prstGeom>
        </p:spPr>
      </p:pic>
    </p:spTree>
    <p:extLst>
      <p:ext uri="{BB962C8B-B14F-4D97-AF65-F5344CB8AC3E}">
        <p14:creationId xmlns:p14="http://schemas.microsoft.com/office/powerpoint/2010/main" val="2244304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Hands-On CloudFront</a:t>
            </a:r>
            <a:br>
              <a:rPr lang="en-US" altLang="en-US" sz="2800" i="1" dirty="0">
                <a:solidFill>
                  <a:schemeClr val="bg1"/>
                </a:solidFill>
              </a:rPr>
            </a:br>
            <a:r>
              <a:rPr lang="en-US" altLang="en-US" sz="2800" i="1" dirty="0">
                <a:solidFill>
                  <a:schemeClr val="bg1"/>
                </a:solidFill>
              </a:rPr>
              <a:t>DNS, Certificate, HTTPS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0CC9AB0E-3705-5A42-8890-60AEF0C0CB3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a:t>
            </a:r>
            <a:r>
              <a:rPr lang="en-US" altLang="en-US" sz="1050" i="1" dirty="0">
                <a:solidFill>
                  <a:schemeClr val="bg1"/>
                </a:solidFill>
              </a:rPr>
              <a:t>Lecture 7: CloudFront, NoSQL, Certificates, DNS, Service Composition</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017091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D21E10-E83F-1241-BEFB-CB2ED9F959E3}"/>
              </a:ext>
            </a:extLst>
          </p:cNvPr>
          <p:cNvSpPr>
            <a:spLocks noGrp="1"/>
          </p:cNvSpPr>
          <p:nvPr>
            <p:ph idx="1"/>
          </p:nvPr>
        </p:nvSpPr>
        <p:spPr>
          <a:xfrm>
            <a:off x="152400" y="552450"/>
            <a:ext cx="8839200" cy="1181100"/>
          </a:xfrm>
        </p:spPr>
        <p:txBody>
          <a:bodyPr/>
          <a:lstStyle/>
          <a:p>
            <a:pPr marL="0" indent="0">
              <a:buNone/>
            </a:pPr>
            <a:r>
              <a:rPr lang="en-US" sz="1800" dirty="0"/>
              <a:t>“A content delivery network, or content distribution network (CDN), is a geographically distributed network of proxy servers and their data centers. The goal is to provide high availability and performance by distributing the service spatially relative to end users.” (https://</a:t>
            </a:r>
            <a:r>
              <a:rPr lang="en-US" sz="1800" dirty="0" err="1"/>
              <a:t>en.wikipedia.org</a:t>
            </a:r>
            <a:r>
              <a:rPr lang="en-US" sz="1800" dirty="0"/>
              <a:t>/wiki/</a:t>
            </a:r>
            <a:r>
              <a:rPr lang="en-US" sz="1800" dirty="0" err="1"/>
              <a:t>Content_delivery_network</a:t>
            </a:r>
            <a:r>
              <a:rPr lang="en-US" sz="1800" dirty="0"/>
              <a:t>)</a:t>
            </a:r>
          </a:p>
        </p:txBody>
      </p:sp>
      <p:sp>
        <p:nvSpPr>
          <p:cNvPr id="3" name="Title 2">
            <a:extLst>
              <a:ext uri="{FF2B5EF4-FFF2-40B4-BE49-F238E27FC236}">
                <a16:creationId xmlns:a16="http://schemas.microsoft.com/office/drawing/2014/main" id="{797507B4-E1BB-E646-BBFB-DC048310CB36}"/>
              </a:ext>
            </a:extLst>
          </p:cNvPr>
          <p:cNvSpPr>
            <a:spLocks noGrp="1"/>
          </p:cNvSpPr>
          <p:nvPr>
            <p:ph type="title"/>
          </p:nvPr>
        </p:nvSpPr>
        <p:spPr/>
        <p:txBody>
          <a:bodyPr/>
          <a:lstStyle/>
          <a:p>
            <a:r>
              <a:rPr lang="en-US" dirty="0"/>
              <a:t>CloudFront</a:t>
            </a:r>
          </a:p>
        </p:txBody>
      </p:sp>
      <p:pic>
        <p:nvPicPr>
          <p:cNvPr id="4" name="Picture 3">
            <a:extLst>
              <a:ext uri="{FF2B5EF4-FFF2-40B4-BE49-F238E27FC236}">
                <a16:creationId xmlns:a16="http://schemas.microsoft.com/office/drawing/2014/main" id="{B5D95C60-CCA2-0344-906A-D768DAE15B88}"/>
              </a:ext>
            </a:extLst>
          </p:cNvPr>
          <p:cNvPicPr>
            <a:picLocks noChangeAspect="1"/>
          </p:cNvPicPr>
          <p:nvPr/>
        </p:nvPicPr>
        <p:blipFill>
          <a:blip r:embed="rId2"/>
          <a:stretch>
            <a:fillRect/>
          </a:stretch>
        </p:blipFill>
        <p:spPr>
          <a:xfrm>
            <a:off x="381000" y="1744710"/>
            <a:ext cx="3159493" cy="2846340"/>
          </a:xfrm>
          <a:prstGeom prst="rect">
            <a:avLst/>
          </a:prstGeom>
        </p:spPr>
      </p:pic>
      <p:pic>
        <p:nvPicPr>
          <p:cNvPr id="5" name="Picture 4">
            <a:extLst>
              <a:ext uri="{FF2B5EF4-FFF2-40B4-BE49-F238E27FC236}">
                <a16:creationId xmlns:a16="http://schemas.microsoft.com/office/drawing/2014/main" id="{CA359E78-F1D6-A844-B194-AF6DDD977C13}"/>
              </a:ext>
            </a:extLst>
          </p:cNvPr>
          <p:cNvPicPr>
            <a:picLocks noChangeAspect="1"/>
          </p:cNvPicPr>
          <p:nvPr/>
        </p:nvPicPr>
        <p:blipFill>
          <a:blip r:embed="rId3"/>
          <a:stretch>
            <a:fillRect/>
          </a:stretch>
        </p:blipFill>
        <p:spPr>
          <a:xfrm>
            <a:off x="3962400" y="1800531"/>
            <a:ext cx="4557814" cy="2806340"/>
          </a:xfrm>
          <a:prstGeom prst="rect">
            <a:avLst/>
          </a:prstGeom>
        </p:spPr>
      </p:pic>
    </p:spTree>
    <p:extLst>
      <p:ext uri="{BB962C8B-B14F-4D97-AF65-F5344CB8AC3E}">
        <p14:creationId xmlns:p14="http://schemas.microsoft.com/office/powerpoint/2010/main" val="37373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73D4551-8716-D94F-8BB7-E880645380AB}"/>
              </a:ext>
            </a:extLst>
          </p:cNvPr>
          <p:cNvSpPr>
            <a:spLocks noGrp="1"/>
          </p:cNvSpPr>
          <p:nvPr>
            <p:ph idx="1"/>
          </p:nvPr>
        </p:nvSpPr>
        <p:spPr>
          <a:xfrm>
            <a:off x="4800600" y="590550"/>
            <a:ext cx="4191000" cy="4038600"/>
          </a:xfrm>
        </p:spPr>
        <p:txBody>
          <a:bodyPr/>
          <a:lstStyle/>
          <a:p>
            <a:r>
              <a:rPr lang="en-US" dirty="0"/>
              <a:t>There may be multiple</a:t>
            </a:r>
          </a:p>
          <a:p>
            <a:pPr lvl="1"/>
            <a:r>
              <a:rPr lang="en-US" dirty="0"/>
              <a:t>Microservices</a:t>
            </a:r>
          </a:p>
          <a:p>
            <a:pPr lvl="1"/>
            <a:r>
              <a:rPr lang="en-US" dirty="0"/>
              <a:t>Web UI projects/content</a:t>
            </a:r>
          </a:p>
          <a:p>
            <a:r>
              <a:rPr lang="en-US" dirty="0"/>
              <a:t>FrontPage</a:t>
            </a:r>
          </a:p>
          <a:p>
            <a:pPr lvl="1"/>
            <a:r>
              <a:rPr lang="en-US" dirty="0"/>
              <a:t>Multiple S3 content </a:t>
            </a:r>
            <a:r>
              <a:rPr lang="en-US" dirty="0">
                <a:sym typeface="Wingdings" pitchFamily="2" charset="2"/>
              </a:rPr>
              <a:t> one site.</a:t>
            </a:r>
          </a:p>
          <a:p>
            <a:pPr lvl="1"/>
            <a:r>
              <a:rPr lang="en-US" dirty="0">
                <a:sym typeface="Wingdings" pitchFamily="2" charset="2"/>
              </a:rPr>
              <a:t>Forward API requests to API GW</a:t>
            </a:r>
          </a:p>
          <a:p>
            <a:r>
              <a:rPr lang="en-US" dirty="0">
                <a:sym typeface="Wingdings" pitchFamily="2" charset="2"/>
              </a:rPr>
              <a:t>API GW manages/monitors APIs</a:t>
            </a:r>
          </a:p>
          <a:p>
            <a:r>
              <a:rPr lang="en-US" dirty="0">
                <a:sym typeface="Wingdings" pitchFamily="2" charset="2"/>
              </a:rPr>
              <a:t>Networking/HTTPS requires</a:t>
            </a:r>
          </a:p>
          <a:p>
            <a:pPr lvl="1"/>
            <a:r>
              <a:rPr lang="en-US" dirty="0">
                <a:sym typeface="Wingdings" pitchFamily="2" charset="2"/>
              </a:rPr>
              <a:t>Domain, DNS</a:t>
            </a:r>
          </a:p>
          <a:p>
            <a:pPr lvl="1"/>
            <a:r>
              <a:rPr lang="en-US" dirty="0">
                <a:sym typeface="Wingdings" pitchFamily="2" charset="2"/>
              </a:rPr>
              <a:t>Certificates</a:t>
            </a:r>
            <a:endParaRPr lang="en-US" dirty="0"/>
          </a:p>
        </p:txBody>
      </p:sp>
      <p:sp>
        <p:nvSpPr>
          <p:cNvPr id="3" name="Title 2">
            <a:extLst>
              <a:ext uri="{FF2B5EF4-FFF2-40B4-BE49-F238E27FC236}">
                <a16:creationId xmlns:a16="http://schemas.microsoft.com/office/drawing/2014/main" id="{A32109EA-C879-0D4B-AB25-40E23FA9408C}"/>
              </a:ext>
            </a:extLst>
          </p:cNvPr>
          <p:cNvSpPr>
            <a:spLocks noGrp="1"/>
          </p:cNvSpPr>
          <p:nvPr>
            <p:ph type="title"/>
          </p:nvPr>
        </p:nvSpPr>
        <p:spPr/>
        <p:txBody>
          <a:bodyPr/>
          <a:lstStyle/>
          <a:p>
            <a:r>
              <a:rPr lang="en-US" dirty="0"/>
              <a:t>Overall Architecture</a:t>
            </a:r>
          </a:p>
        </p:txBody>
      </p:sp>
      <p:pic>
        <p:nvPicPr>
          <p:cNvPr id="4" name="Picture 3">
            <a:extLst>
              <a:ext uri="{FF2B5EF4-FFF2-40B4-BE49-F238E27FC236}">
                <a16:creationId xmlns:a16="http://schemas.microsoft.com/office/drawing/2014/main" id="{B2669D94-7E7D-154C-97B5-64488A003109}"/>
              </a:ext>
            </a:extLst>
          </p:cNvPr>
          <p:cNvPicPr>
            <a:picLocks noChangeAspect="1"/>
          </p:cNvPicPr>
          <p:nvPr/>
        </p:nvPicPr>
        <p:blipFill>
          <a:blip r:embed="rId2"/>
          <a:stretch>
            <a:fillRect/>
          </a:stretch>
        </p:blipFill>
        <p:spPr>
          <a:xfrm>
            <a:off x="228600" y="585428"/>
            <a:ext cx="4191000" cy="3961642"/>
          </a:xfrm>
          <a:prstGeom prst="rect">
            <a:avLst/>
          </a:prstGeom>
        </p:spPr>
      </p:pic>
    </p:spTree>
    <p:extLst>
      <p:ext uri="{BB962C8B-B14F-4D97-AF65-F5344CB8AC3E}">
        <p14:creationId xmlns:p14="http://schemas.microsoft.com/office/powerpoint/2010/main" val="106097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NoSQL</a:t>
            </a:r>
            <a:br>
              <a:rPr lang="en-US" altLang="en-US" sz="2800" i="1" dirty="0">
                <a:solidFill>
                  <a:schemeClr val="bg1"/>
                </a:solidFill>
              </a:rPr>
            </a:br>
            <a:r>
              <a:rPr lang="en-US" altLang="en-US" sz="2800" i="1" dirty="0">
                <a:solidFill>
                  <a:schemeClr val="bg1"/>
                </a:solidFill>
              </a:rPr>
              <a:t>DynamoDB</a:t>
            </a:r>
            <a:endParaRPr lang="en-US" altLang="en-US" sz="1600" i="1" dirty="0">
              <a:solidFill>
                <a:schemeClr val="bg1"/>
              </a:solidFill>
            </a:endParaRPr>
          </a:p>
        </p:txBody>
      </p:sp>
      <p:sp>
        <p:nvSpPr>
          <p:cNvPr id="9" name="TextBox 11">
            <a:extLst>
              <a:ext uri="{FF2B5EF4-FFF2-40B4-BE49-F238E27FC236}">
                <a16:creationId xmlns:a16="http://schemas.microsoft.com/office/drawing/2014/main" id="{0CC9AB0E-3705-5A42-8890-60AEF0C0CB3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a:t>
            </a:r>
            <a:r>
              <a:rPr lang="en-US" altLang="en-US" sz="1050" i="1" dirty="0">
                <a:solidFill>
                  <a:schemeClr val="bg1"/>
                </a:solidFill>
              </a:rPr>
              <a:t>Lecture 7: CloudFront, NoSQL, Certificates, DNS, Service Composition</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990016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Core Transaction Concept is ACID Properties</a:t>
            </a:r>
          </a:p>
        </p:txBody>
      </p:sp>
      <p:graphicFrame>
        <p:nvGraphicFramePr>
          <p:cNvPr id="4" name="Diagram 3"/>
          <p:cNvGraphicFramePr/>
          <p:nvPr/>
        </p:nvGraphicFramePr>
        <p:xfrm>
          <a:off x="465120" y="971550"/>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FD3B0C56-F918-1545-987A-5A07DFD5DACE}"/>
              </a:ext>
            </a:extLst>
          </p:cNvPr>
          <p:cNvSpPr/>
          <p:nvPr/>
        </p:nvSpPr>
        <p:spPr>
          <a:xfrm>
            <a:off x="12970" y="565334"/>
            <a:ext cx="3688830" cy="369332"/>
          </a:xfrm>
          <a:prstGeom prst="rect">
            <a:avLst/>
          </a:prstGeom>
        </p:spPr>
        <p:txBody>
          <a:bodyPr wrap="none">
            <a:spAutoFit/>
          </a:bodyPr>
          <a:lstStyle/>
          <a:p>
            <a:r>
              <a:rPr lang="en-US" altLang="en-US" dirty="0"/>
              <a:t>http://</a:t>
            </a:r>
            <a:r>
              <a:rPr lang="en-US" altLang="en-US" dirty="0" err="1"/>
              <a:t>slideplayer.com</a:t>
            </a:r>
            <a:r>
              <a:rPr lang="en-US" altLang="en-US" dirty="0"/>
              <a:t>/slide/9307681</a:t>
            </a:r>
            <a:endParaRPr lang="en-US" dirty="0"/>
          </a:p>
        </p:txBody>
      </p:sp>
    </p:spTree>
    <p:extLst>
      <p:ext uri="{BB962C8B-B14F-4D97-AF65-F5344CB8AC3E}">
        <p14:creationId xmlns:p14="http://schemas.microsoft.com/office/powerpoint/2010/main" val="1275498458"/>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ACID Properties </a:t>
            </a:r>
            <a:r>
              <a:rPr lang="en-US" sz="1600" dirty="0"/>
              <a:t>(</a:t>
            </a:r>
            <a:r>
              <a:rPr lang="en-US" sz="1600" dirty="0" err="1"/>
              <a:t>httpwww.tutorialspoint.com</a:t>
            </a:r>
            <a:r>
              <a:rPr lang="en-US" sz="1600" dirty="0"/>
              <a:t>/</a:t>
            </a:r>
            <a:r>
              <a:rPr lang="en-US" sz="1600" dirty="0" err="1"/>
              <a:t>dbms</a:t>
            </a:r>
            <a:r>
              <a:rPr lang="en-US" sz="1600" dirty="0"/>
              <a:t>/</a:t>
            </a:r>
            <a:r>
              <a:rPr lang="en-US" sz="1600" dirty="0" err="1"/>
              <a:t>dbms_transaction.htm</a:t>
            </a:r>
            <a:r>
              <a:rPr lang="en-US" sz="1600" dirty="0"/>
              <a:t>)</a:t>
            </a:r>
          </a:p>
        </p:txBody>
      </p:sp>
      <p:sp>
        <p:nvSpPr>
          <p:cNvPr id="3" name="Content Placeholder 2"/>
          <p:cNvSpPr>
            <a:spLocks noGrp="1"/>
          </p:cNvSpPr>
          <p:nvPr>
            <p:ph sz="half" idx="1"/>
          </p:nvPr>
        </p:nvSpPr>
        <p:spPr>
          <a:xfrm>
            <a:off x="228600" y="666750"/>
            <a:ext cx="8495740" cy="3848494"/>
          </a:xfrm>
        </p:spPr>
        <p:txBody>
          <a:bodyPr>
            <a:noAutofit/>
          </a:bodyPr>
          <a:lstStyle/>
          <a:p>
            <a:pPr marL="0" indent="0">
              <a:lnSpc>
                <a:spcPct val="120000"/>
              </a:lnSpc>
              <a:spcBef>
                <a:spcPts val="0"/>
              </a:spcBef>
              <a:spcAft>
                <a:spcPts val="200"/>
              </a:spcAft>
              <a:buNone/>
            </a:pPr>
            <a:r>
              <a:rPr lang="en-US" sz="1400" dirty="0"/>
              <a:t>A </a:t>
            </a:r>
            <a:r>
              <a:rPr lang="en-US" sz="1400" i="1" dirty="0"/>
              <a:t>transaction</a:t>
            </a:r>
            <a:r>
              <a:rPr lang="en-US" sz="1400" dirty="0"/>
              <a:t> is a very small unit of a program and it may contain several low-level tasks. A transaction in a database system must maintain </a:t>
            </a:r>
            <a:r>
              <a:rPr lang="en-US" sz="1400" b="1" dirty="0"/>
              <a:t>A</a:t>
            </a:r>
            <a:r>
              <a:rPr lang="en-US" sz="1400" dirty="0"/>
              <a:t>tomicity, </a:t>
            </a:r>
            <a:r>
              <a:rPr lang="en-US" sz="1400" b="1" dirty="0"/>
              <a:t>C</a:t>
            </a:r>
            <a:r>
              <a:rPr lang="en-US" sz="1400" dirty="0"/>
              <a:t>onsistency, </a:t>
            </a:r>
            <a:r>
              <a:rPr lang="en-US" sz="1400" b="1" dirty="0"/>
              <a:t>I</a:t>
            </a:r>
            <a:r>
              <a:rPr lang="en-US" sz="1400" dirty="0"/>
              <a:t>solation, and </a:t>
            </a:r>
            <a:r>
              <a:rPr lang="en-US" sz="1400" b="1" dirty="0"/>
              <a:t>D</a:t>
            </a:r>
            <a:r>
              <a:rPr lang="en-US" sz="1400" dirty="0"/>
              <a:t>urability − commonly known as ACID properties − in order to ensure accuracy, completeness, and data integrity.</a:t>
            </a:r>
          </a:p>
          <a:p>
            <a:pPr>
              <a:lnSpc>
                <a:spcPct val="120000"/>
              </a:lnSpc>
              <a:spcBef>
                <a:spcPts val="0"/>
              </a:spcBef>
              <a:spcAft>
                <a:spcPts val="200"/>
              </a:spcAft>
            </a:pPr>
            <a:r>
              <a:rPr lang="en-US" sz="1200" b="1" dirty="0"/>
              <a:t>Atomicity</a:t>
            </a:r>
            <a:r>
              <a:rPr lang="en-US" sz="1200" dirty="0"/>
              <a:t> − This property states that a transaction must be treated as an atomic unit, that is, either all of its operations are executed or none. There must be no state in a database where a transaction is left partially completed. States should be defined either before the execution of the transaction or after the execution/abortion/failure of the transaction.</a:t>
            </a:r>
          </a:p>
          <a:p>
            <a:pPr>
              <a:lnSpc>
                <a:spcPct val="120000"/>
              </a:lnSpc>
              <a:spcBef>
                <a:spcPts val="0"/>
              </a:spcBef>
              <a:spcAft>
                <a:spcPts val="200"/>
              </a:spcAft>
            </a:pPr>
            <a:r>
              <a:rPr lang="en-US" sz="1200" b="1" dirty="0"/>
              <a:t>Consistency</a:t>
            </a:r>
            <a:r>
              <a:rPr lang="en-US" sz="1200" dirty="0"/>
              <a:t> − The database must remain in a consistent state after any transaction. No transaction should have any adverse effect on the data residing in the database. If the database was in a consistent state before the execution of a transaction, it must remain consistent after the execution of the transaction as well.</a:t>
            </a:r>
          </a:p>
          <a:p>
            <a:pPr>
              <a:lnSpc>
                <a:spcPct val="120000"/>
              </a:lnSpc>
              <a:spcBef>
                <a:spcPts val="0"/>
              </a:spcBef>
              <a:spcAft>
                <a:spcPts val="200"/>
              </a:spcAft>
            </a:pPr>
            <a:r>
              <a:rPr lang="en-US" sz="1200" b="1" dirty="0"/>
              <a:t>Durability</a:t>
            </a:r>
            <a:r>
              <a:rPr lang="en-US" sz="1200" dirty="0"/>
              <a:t> − The database should be durable enough to hold all its latest updates even if the system fails or restarts. If a transaction updates a chunk of data in a database and commits, then the database will hold the modified data. If a transaction commits but the system fails before the data could be written on to the disk, then that data will be updated once the system springs back into action.</a:t>
            </a:r>
          </a:p>
          <a:p>
            <a:pPr>
              <a:lnSpc>
                <a:spcPct val="120000"/>
              </a:lnSpc>
              <a:spcBef>
                <a:spcPts val="0"/>
              </a:spcBef>
              <a:spcAft>
                <a:spcPts val="200"/>
              </a:spcAft>
            </a:pPr>
            <a:r>
              <a:rPr lang="en-US" sz="1200" b="1" u="sng" dirty="0">
                <a:solidFill>
                  <a:srgbClr val="FF0000"/>
                </a:solidFill>
              </a:rPr>
              <a:t>Isolation</a:t>
            </a:r>
            <a:r>
              <a:rPr lang="en-US" sz="1200" u="sng" dirty="0">
                <a:solidFill>
                  <a:srgbClr val="FF0000"/>
                </a:solidFill>
              </a:rPr>
              <a:t> − In a database system where more than one transaction are being executed simultaneously and in parallel, the property of isolation states that all the transactions will be carried out and executed as if it is the only transaction in the system. No transaction will affect the existence of any other transaction</a:t>
            </a:r>
            <a:r>
              <a:rPr lang="en-US" sz="1200" u="sng" dirty="0"/>
              <a:t>.</a:t>
            </a:r>
          </a:p>
          <a:p>
            <a:pPr>
              <a:lnSpc>
                <a:spcPct val="120000"/>
              </a:lnSpc>
              <a:spcBef>
                <a:spcPts val="0"/>
              </a:spcBef>
              <a:spcAft>
                <a:spcPts val="200"/>
              </a:spcAft>
            </a:pPr>
            <a:endParaRPr lang="en-US" sz="1050" dirty="0"/>
          </a:p>
        </p:txBody>
      </p:sp>
    </p:spTree>
    <p:extLst>
      <p:ext uri="{BB962C8B-B14F-4D97-AF65-F5344CB8AC3E}">
        <p14:creationId xmlns:p14="http://schemas.microsoft.com/office/powerpoint/2010/main" val="1173964028"/>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“In </a:t>
            </a:r>
            <a:r>
              <a:rPr lang="en-US" dirty="0">
                <a:hlinkClick r:id="rId2" tooltip="Concurrency control"/>
              </a:rPr>
              <a:t>concurrency control</a:t>
            </a:r>
            <a:r>
              <a:rPr lang="en-US" dirty="0"/>
              <a:t> of </a:t>
            </a:r>
            <a:r>
              <a:rPr lang="en-US" dirty="0">
                <a:hlinkClick r:id="rId3" tooltip="Database"/>
              </a:rPr>
              <a:t>databases</a:t>
            </a:r>
            <a:r>
              <a:rPr lang="en-US" dirty="0"/>
              <a:t>, </a:t>
            </a:r>
            <a:r>
              <a:rPr lang="en-US" dirty="0">
                <a:hlinkClick r:id="rId4" tooltip="Transaction processing"/>
              </a:rPr>
              <a:t>transaction processing</a:t>
            </a:r>
            <a:r>
              <a:rPr lang="en-US" dirty="0"/>
              <a:t> (transaction management), and various </a:t>
            </a:r>
            <a:r>
              <a:rPr lang="en-US" dirty="0">
                <a:hlinkClick r:id="rId5" tooltip="Database transaction"/>
              </a:rPr>
              <a:t>transactional</a:t>
            </a:r>
            <a:r>
              <a:rPr lang="en-US" dirty="0"/>
              <a:t> applications (e.g., </a:t>
            </a:r>
            <a:r>
              <a:rPr lang="en-US" dirty="0">
                <a:hlinkClick r:id="rId6" tooltip="Transactional memory"/>
              </a:rPr>
              <a:t>transactional memory</a:t>
            </a:r>
            <a:r>
              <a:rPr lang="en-US" baseline="30000" dirty="0">
                <a:hlinkClick r:id="rId7"/>
              </a:rPr>
              <a:t>[3]</a:t>
            </a:r>
            <a:r>
              <a:rPr lang="en-US" dirty="0"/>
              <a:t> and </a:t>
            </a:r>
            <a:r>
              <a:rPr lang="en-US" dirty="0">
                <a:hlinkClick r:id="rId8" tooltip="Software transactional memory"/>
              </a:rPr>
              <a:t>software transactional memory</a:t>
            </a:r>
            <a:r>
              <a:rPr lang="en-US" dirty="0"/>
              <a:t>), both centralized and </a:t>
            </a:r>
            <a:r>
              <a:rPr lang="en-US" dirty="0">
                <a:hlinkClick r:id="rId9" tooltip="Distributed computing"/>
              </a:rPr>
              <a:t>distributed</a:t>
            </a:r>
            <a:r>
              <a:rPr lang="en-US" dirty="0"/>
              <a:t>, a transaction </a:t>
            </a:r>
            <a:r>
              <a:rPr lang="en-US" dirty="0">
                <a:hlinkClick r:id="rId10" tooltip="Schedule (computer science)"/>
              </a:rPr>
              <a:t>schedule</a:t>
            </a:r>
            <a:r>
              <a:rPr lang="en-US" dirty="0"/>
              <a:t> is </a:t>
            </a:r>
            <a:r>
              <a:rPr lang="en-US" b="1" dirty="0"/>
              <a:t>serializable</a:t>
            </a:r>
            <a:r>
              <a:rPr lang="en-US" dirty="0"/>
              <a:t> if its outcome (e.g., the resulting database state) is equal to the outcome of its transactions executed serially, i.e. without overlapping in time. Transactions are normally executed concurrently (they overlap), since this is the most efficient way. </a:t>
            </a:r>
            <a:r>
              <a:rPr lang="en-US" dirty="0" err="1"/>
              <a:t>Serializability</a:t>
            </a:r>
            <a:r>
              <a:rPr lang="en-US" dirty="0"/>
              <a:t> is the major correctness criterion for concurrent transactions' executions. It is considered the highest level of </a:t>
            </a:r>
            <a:r>
              <a:rPr lang="en-US" dirty="0">
                <a:hlinkClick r:id="rId11" tooltip="Isolation (computer science)"/>
              </a:rPr>
              <a:t>isolation</a:t>
            </a:r>
            <a:r>
              <a:rPr lang="en-US" dirty="0"/>
              <a:t> between </a:t>
            </a:r>
            <a:r>
              <a:rPr lang="en-US" dirty="0">
                <a:hlinkClick r:id="rId5" tooltip="Database transaction"/>
              </a:rPr>
              <a:t>transactions</a:t>
            </a:r>
            <a:r>
              <a:rPr lang="en-US" dirty="0"/>
              <a:t>, and plays an essential role in </a:t>
            </a:r>
            <a:r>
              <a:rPr lang="en-US" dirty="0">
                <a:hlinkClick r:id="rId2" tooltip="Concurrency control"/>
              </a:rPr>
              <a:t>concurrency control</a:t>
            </a:r>
            <a:r>
              <a:rPr lang="en-US" dirty="0"/>
              <a:t>. As such it is supported in all general purpose database systems.”</a:t>
            </a:r>
            <a:br>
              <a:rPr lang="en-US" dirty="0"/>
            </a:br>
            <a:r>
              <a:rPr lang="en-US" dirty="0"/>
              <a:t>(https://</a:t>
            </a:r>
            <a:r>
              <a:rPr lang="en-US" dirty="0" err="1"/>
              <a:t>en.wikipedia.org</a:t>
            </a:r>
            <a:r>
              <a:rPr lang="en-US" dirty="0"/>
              <a:t>/wiki/</a:t>
            </a:r>
            <a:r>
              <a:rPr lang="en-US" dirty="0" err="1"/>
              <a:t>Serializability</a:t>
            </a:r>
            <a:r>
              <a:rPr lang="en-US" dirty="0"/>
              <a:t>) </a:t>
            </a:r>
          </a:p>
        </p:txBody>
      </p:sp>
      <p:sp>
        <p:nvSpPr>
          <p:cNvPr id="2" name="Title 1"/>
          <p:cNvSpPr>
            <a:spLocks noGrp="1"/>
          </p:cNvSpPr>
          <p:nvPr>
            <p:ph type="title"/>
          </p:nvPr>
        </p:nvSpPr>
        <p:spPr/>
        <p:txBody>
          <a:bodyPr/>
          <a:lstStyle/>
          <a:p>
            <a:r>
              <a:rPr lang="en-US" dirty="0" err="1"/>
              <a:t>Serializability</a:t>
            </a:r>
            <a:endParaRPr lang="en-US" dirty="0"/>
          </a:p>
        </p:txBody>
      </p:sp>
    </p:spTree>
    <p:extLst>
      <p:ext uri="{BB962C8B-B14F-4D97-AF65-F5344CB8AC3E}">
        <p14:creationId xmlns:p14="http://schemas.microsoft.com/office/powerpoint/2010/main" val="2648678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590550"/>
            <a:ext cx="3581400" cy="4038600"/>
          </a:xfrm>
        </p:spPr>
        <p:txBody>
          <a:bodyPr>
            <a:normAutofit/>
          </a:bodyPr>
          <a:lstStyle/>
          <a:p>
            <a:pPr>
              <a:lnSpc>
                <a:spcPct val="110000"/>
              </a:lnSpc>
              <a:spcBef>
                <a:spcPts val="0"/>
              </a:spcBef>
            </a:pPr>
            <a:r>
              <a:rPr lang="en-US" sz="1800" dirty="0"/>
              <a:t>Consistency</a:t>
            </a:r>
          </a:p>
          <a:p>
            <a:pPr marL="685800" lvl="2" indent="0">
              <a:lnSpc>
                <a:spcPct val="110000"/>
              </a:lnSpc>
              <a:spcBef>
                <a:spcPts val="0"/>
              </a:spcBef>
              <a:buNone/>
            </a:pPr>
            <a:r>
              <a:rPr lang="en-US" sz="1400" dirty="0"/>
              <a:t>Every read receives the most recent write or an error.</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Availability</a:t>
            </a:r>
          </a:p>
          <a:p>
            <a:pPr marL="685800" lvl="2" indent="0">
              <a:lnSpc>
                <a:spcPct val="110000"/>
              </a:lnSpc>
              <a:spcBef>
                <a:spcPts val="0"/>
              </a:spcBef>
              <a:buNone/>
            </a:pPr>
            <a:r>
              <a:rPr lang="en-US" sz="1400" dirty="0"/>
              <a:t>Every request receives a (non-error) response – without guarantee that it contains the most recent write.</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Partition Tolerance</a:t>
            </a:r>
          </a:p>
          <a:p>
            <a:pPr marL="685800" lvl="2" indent="0">
              <a:lnSpc>
                <a:spcPct val="110000"/>
              </a:lnSpc>
              <a:spcBef>
                <a:spcPts val="0"/>
              </a:spcBef>
              <a:buNone/>
            </a:pPr>
            <a:r>
              <a:rPr lang="en-US" sz="1400" dirty="0"/>
              <a:t>The system continues to operate despite an arbitrary number of messages being dropped (or delayed) by the network between nodes</a:t>
            </a:r>
          </a:p>
        </p:txBody>
      </p:sp>
      <p:sp>
        <p:nvSpPr>
          <p:cNvPr id="2" name="Title 1"/>
          <p:cNvSpPr>
            <a:spLocks noGrp="1"/>
          </p:cNvSpPr>
          <p:nvPr>
            <p:ph type="title"/>
          </p:nvPr>
        </p:nvSpPr>
        <p:spPr/>
        <p:txBody>
          <a:bodyPr/>
          <a:lstStyle/>
          <a:p>
            <a:r>
              <a:rPr lang="en-US" dirty="0"/>
              <a:t>CAP Theorem</a:t>
            </a:r>
          </a:p>
        </p:txBody>
      </p:sp>
      <p:pic>
        <p:nvPicPr>
          <p:cNvPr id="3" name="Picture 2"/>
          <p:cNvPicPr>
            <a:picLocks noChangeAspect="1"/>
          </p:cNvPicPr>
          <p:nvPr/>
        </p:nvPicPr>
        <p:blipFill>
          <a:blip r:embed="rId2"/>
          <a:stretch>
            <a:fillRect/>
          </a:stretch>
        </p:blipFill>
        <p:spPr>
          <a:xfrm>
            <a:off x="3982994" y="390071"/>
            <a:ext cx="5060302" cy="3819871"/>
          </a:xfrm>
          <a:prstGeom prst="rect">
            <a:avLst/>
          </a:prstGeom>
        </p:spPr>
      </p:pic>
    </p:spTree>
    <p:extLst>
      <p:ext uri="{BB962C8B-B14F-4D97-AF65-F5344CB8AC3E}">
        <p14:creationId xmlns:p14="http://schemas.microsoft.com/office/powerpoint/2010/main" val="3339731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STRONG CONSISTENCY: </a:t>
            </a:r>
            <a:r>
              <a:rPr lang="en-US" dirty="0"/>
              <a:t>Strong consistency is a consistency model where all subsequent accesses to a distributed system will always return the updated value after the update.</a:t>
            </a:r>
          </a:p>
          <a:p>
            <a:r>
              <a:rPr lang="en-US" b="1" dirty="0"/>
              <a:t>WEAK CONSISTENCY:</a:t>
            </a:r>
            <a:r>
              <a:rPr lang="en-US" dirty="0"/>
              <a:t> It is a consistency model used in distributed computing where subsequent accesses might not always be returning the updated value. There might be inconsistent responses.</a:t>
            </a:r>
          </a:p>
          <a:p>
            <a:r>
              <a:rPr lang="en-US" b="1" dirty="0"/>
              <a:t>EVENTUAL CONSISTENCY: </a:t>
            </a:r>
            <a:r>
              <a:rPr lang="en-US" dirty="0"/>
              <a:t>Eventual consistency is a special type of weak consistency method which informally guarantees that, if no new updates are made to a given data item, eventually all accesses to that item will return the last updated value.</a:t>
            </a:r>
          </a:p>
        </p:txBody>
      </p:sp>
      <p:sp>
        <p:nvSpPr>
          <p:cNvPr id="2" name="Title 1"/>
          <p:cNvSpPr>
            <a:spLocks noGrp="1"/>
          </p:cNvSpPr>
          <p:nvPr>
            <p:ph type="title"/>
          </p:nvPr>
        </p:nvSpPr>
        <p:spPr/>
        <p:txBody>
          <a:bodyPr/>
          <a:lstStyle/>
          <a:p>
            <a:r>
              <a:rPr lang="en-US" dirty="0"/>
              <a:t>Consistency Models</a:t>
            </a:r>
          </a:p>
        </p:txBody>
      </p:sp>
    </p:spTree>
    <p:extLst>
      <p:ext uri="{BB962C8B-B14F-4D97-AF65-F5344CB8AC3E}">
        <p14:creationId xmlns:p14="http://schemas.microsoft.com/office/powerpoint/2010/main" val="4135660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69983</TotalTime>
  <Words>2125</Words>
  <Application>Microsoft Macintosh PowerPoint</Application>
  <PresentationFormat>On-screen Show (16:9)</PresentationFormat>
  <Paragraphs>192</Paragraphs>
  <Slides>34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Century Schoolbook</vt:lpstr>
      <vt:lpstr>Helvetica Neue Light</vt:lpstr>
      <vt:lpstr>Museo For Dell</vt:lpstr>
      <vt:lpstr>Museo Sans For Dell</vt:lpstr>
      <vt:lpstr>Stencil</vt:lpstr>
      <vt:lpstr>Wingdings</vt:lpstr>
      <vt:lpstr>Office Theme</vt:lpstr>
      <vt:lpstr>PowerPoint Presentation</vt:lpstr>
      <vt:lpstr>PowerPoint Presentation</vt:lpstr>
      <vt:lpstr>PowerPoint Presentation</vt:lpstr>
      <vt:lpstr>PowerPoint Presentation</vt:lpstr>
      <vt:lpstr>Core Transaction Concept is ACID Properties</vt:lpstr>
      <vt:lpstr>ACID Properties (httpwww.tutorialspoint.com/dbms/dbms_transaction.htm)</vt:lpstr>
      <vt:lpstr>Serializability</vt:lpstr>
      <vt:lpstr>CAP Theorem</vt:lpstr>
      <vt:lpstr>Consistency Models</vt:lpstr>
      <vt:lpstr>BASE</vt:lpstr>
      <vt:lpstr>Eventual Consistency</vt:lpstr>
      <vt:lpstr>ACID – BASE (Simplistic Comparison)</vt:lpstr>
      <vt:lpstr>Approaches to Scalability</vt:lpstr>
      <vt:lpstr>Disk Architecture for Scale-Out</vt:lpstr>
      <vt:lpstr>Shared Nothing, Scale-Out</vt:lpstr>
      <vt:lpstr>PowerPoint Presentation</vt:lpstr>
      <vt:lpstr>PowerPoint Presentation</vt:lpstr>
      <vt:lpstr>DynamoDB Data Model</vt:lpstr>
      <vt:lpstr>DynamoDB</vt:lpstr>
      <vt:lpstr>DynamoDB Hashing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REST and Isolation: Read then Update Conflict</vt:lpstr>
      <vt:lpstr>Isolation/Concurrency Control</vt:lpstr>
      <vt:lpstr>Conditional Operations</vt:lpstr>
      <vt:lpstr>PowerPoint Presentation</vt:lpstr>
      <vt:lpstr>CloudFront</vt:lpstr>
      <vt:lpstr>Overall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595</cp:revision>
  <cp:lastPrinted>2018-11-15T21:01:50Z</cp:lastPrinted>
  <dcterms:created xsi:type="dcterms:W3CDTF">2010-04-12T23:12:02Z</dcterms:created>
  <dcterms:modified xsi:type="dcterms:W3CDTF">2021-10-30T14:40:15Z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